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Helvetica Neue"/>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HelveticaNeue-bold.fntdata"/><Relationship Id="rId21" Type="http://schemas.openxmlformats.org/officeDocument/2006/relationships/slide" Target="slides/slide16.xml"/><Relationship Id="rId43" Type="http://schemas.openxmlformats.org/officeDocument/2006/relationships/font" Target="fonts/HelveticaNeue-regular.fntdata"/><Relationship Id="rId24" Type="http://schemas.openxmlformats.org/officeDocument/2006/relationships/slide" Target="slides/slide19.xml"/><Relationship Id="rId46" Type="http://schemas.openxmlformats.org/officeDocument/2006/relationships/font" Target="fonts/HelveticaNeue-boldItalic.fntdata"/><Relationship Id="rId23" Type="http://schemas.openxmlformats.org/officeDocument/2006/relationships/slide" Target="slides/slide18.xml"/><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2f1ea5762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2f1ea5762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2f1ea5762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2f1ea5762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2f1ea5762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2f1ea5762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Arabic, Persian calligraphy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f1ea5762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2f1ea5762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f1ea57628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2f1ea5762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2f1ea5762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2f1ea5762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2f1ea57628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2f1ea57628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2f1ea5762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2f1ea5762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f1ea57628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f1ea57628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f1ea5762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2f1ea5762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2f1ea5762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2f1ea5762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2f1ea57628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2f1ea57628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2f1ea57628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2f1ea57628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2f1ea57628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2f1ea57628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2f1ea57628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2f1ea57628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2f1ea57628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2f1ea57628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f1ea5762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f1ea5762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2f1ea5762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2f1ea5762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2f1ea5762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2f1ea5762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f1ea5762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f1ea5762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2f1ea5762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2f1ea5762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2f1ea576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2f1ea576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2f1ea57628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2f1ea57628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2f1ea57628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2f1ea5762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2f1ea57628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2f1ea57628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2f1ea5762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2f1ea5762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f1ea5762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2f1ea5762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2f1ea57628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2f1ea57628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2f1ea57628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2f1ea5762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2f1ea57628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2f1ea57628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2f1ea5762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2f1ea5762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2f1ea5762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2f1ea5762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2f1ea57628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2f1ea57628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2f1ea5762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2f1ea5762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2f1ea5762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2f1ea5762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f1ea5762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f1ea5762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youtube.com/watch?v=63L1_8NnD2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hyperlink" Target="https://www.youtube.com/watch?v=m1InCrzGIPU&amp;t=10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youtu.be/OgyhcFdmwK0?t=122"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youtube.com/watch?v=63L1_8NnD2U" TargetMode="Externa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hyperlink" Target="http://textfiles.com/ar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3600">
                <a:latin typeface="Helvetica Neue"/>
                <a:ea typeface="Helvetica Neue"/>
                <a:cs typeface="Helvetica Neue"/>
                <a:sym typeface="Helvetica Neue"/>
              </a:rPr>
              <a:t>e</a:t>
            </a:r>
            <a:r>
              <a:rPr lang="en" sz="3600">
                <a:latin typeface="Helvetica Neue"/>
                <a:ea typeface="Helvetica Neue"/>
                <a:cs typeface="Helvetica Neue"/>
                <a:sym typeface="Helvetica Neue"/>
              </a:rPr>
              <a:t>xperimental writing</a:t>
            </a:r>
            <a:endParaRPr sz="3600">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2"/>
          <p:cNvPicPr preferRelativeResize="0"/>
          <p:nvPr/>
        </p:nvPicPr>
        <p:blipFill rotWithShape="1">
          <a:blip r:embed="rId3">
            <a:alphaModFix/>
          </a:blip>
          <a:srcRect b="50877" l="24508" r="20783" t="32172"/>
          <a:stretch/>
        </p:blipFill>
        <p:spPr>
          <a:xfrm>
            <a:off x="1833975" y="1434575"/>
            <a:ext cx="5806748" cy="2274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23"/>
          <p:cNvPicPr preferRelativeResize="0"/>
          <p:nvPr/>
        </p:nvPicPr>
        <p:blipFill>
          <a:blip r:embed="rId3">
            <a:alphaModFix/>
          </a:blip>
          <a:stretch>
            <a:fillRect/>
          </a:stretch>
        </p:blipFill>
        <p:spPr>
          <a:xfrm>
            <a:off x="3102450" y="326575"/>
            <a:ext cx="3202325" cy="3420275"/>
          </a:xfrm>
          <a:prstGeom prst="rect">
            <a:avLst/>
          </a:prstGeom>
          <a:noFill/>
          <a:ln>
            <a:noFill/>
          </a:ln>
        </p:spPr>
      </p:pic>
      <p:sp>
        <p:nvSpPr>
          <p:cNvPr id="112" name="Google Shape;112;p23"/>
          <p:cNvSpPr txBox="1"/>
          <p:nvPr/>
        </p:nvSpPr>
        <p:spPr>
          <a:xfrm>
            <a:off x="3102454" y="4236525"/>
            <a:ext cx="389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Abraham Abulafia, ca. 1250</a:t>
            </a:r>
            <a:endParaRPr sz="1800">
              <a:solidFill>
                <a:srgbClr val="202122"/>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4"/>
          <p:cNvPicPr preferRelativeResize="0"/>
          <p:nvPr/>
        </p:nvPicPr>
        <p:blipFill>
          <a:blip r:embed="rId3">
            <a:alphaModFix/>
          </a:blip>
          <a:stretch>
            <a:fillRect/>
          </a:stretch>
        </p:blipFill>
        <p:spPr>
          <a:xfrm>
            <a:off x="2622613" y="195950"/>
            <a:ext cx="3898775" cy="3937600"/>
          </a:xfrm>
          <a:prstGeom prst="rect">
            <a:avLst/>
          </a:prstGeom>
          <a:noFill/>
          <a:ln>
            <a:noFill/>
          </a:ln>
        </p:spPr>
      </p:pic>
      <p:sp>
        <p:nvSpPr>
          <p:cNvPr id="118" name="Google Shape;118;p24"/>
          <p:cNvSpPr txBox="1"/>
          <p:nvPr/>
        </p:nvSpPr>
        <p:spPr>
          <a:xfrm>
            <a:off x="1600200" y="4234525"/>
            <a:ext cx="6390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Su Hui (2nd Century A.D.), text about her husband's [a </a:t>
            </a:r>
            <a:r>
              <a:rPr lang="en" sz="1600">
                <a:solidFill>
                  <a:schemeClr val="dk1"/>
                </a:solidFill>
              </a:rPr>
              <a:t>Han Dynasty court official] </a:t>
            </a:r>
            <a:r>
              <a:rPr lang="en" sz="1600"/>
              <a:t>infidelities; can be read in 40,000 different ways.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5"/>
          <p:cNvPicPr preferRelativeResize="0"/>
          <p:nvPr/>
        </p:nvPicPr>
        <p:blipFill rotWithShape="1">
          <a:blip r:embed="rId3">
            <a:alphaModFix/>
          </a:blip>
          <a:srcRect b="5141" l="0" r="0" t="0"/>
          <a:stretch/>
        </p:blipFill>
        <p:spPr>
          <a:xfrm>
            <a:off x="3195650" y="310949"/>
            <a:ext cx="2752725" cy="4165250"/>
          </a:xfrm>
          <a:prstGeom prst="rect">
            <a:avLst/>
          </a:prstGeom>
          <a:noFill/>
          <a:ln>
            <a:noFill/>
          </a:ln>
        </p:spPr>
      </p:pic>
      <p:sp>
        <p:nvSpPr>
          <p:cNvPr id="124" name="Google Shape;124;p25"/>
          <p:cNvSpPr txBox="1"/>
          <p:nvPr/>
        </p:nvSpPr>
        <p:spPr>
          <a:xfrm>
            <a:off x="2680150" y="4410725"/>
            <a:ext cx="467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Simmias of Rhodes, ca. 300 BC</a:t>
            </a:r>
            <a:endParaRPr sz="1800">
              <a:solidFill>
                <a:srgbClr val="202122"/>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6"/>
          <p:cNvPicPr preferRelativeResize="0"/>
          <p:nvPr/>
        </p:nvPicPr>
        <p:blipFill>
          <a:blip r:embed="rId3">
            <a:alphaModFix/>
          </a:blip>
          <a:stretch>
            <a:fillRect/>
          </a:stretch>
        </p:blipFill>
        <p:spPr>
          <a:xfrm>
            <a:off x="1157288" y="435425"/>
            <a:ext cx="6829425" cy="3762375"/>
          </a:xfrm>
          <a:prstGeom prst="rect">
            <a:avLst/>
          </a:prstGeom>
          <a:noFill/>
          <a:ln>
            <a:noFill/>
          </a:ln>
        </p:spPr>
      </p:pic>
      <p:sp>
        <p:nvSpPr>
          <p:cNvPr id="130" name="Google Shape;130;p26"/>
          <p:cNvSpPr txBox="1"/>
          <p:nvPr/>
        </p:nvSpPr>
        <p:spPr>
          <a:xfrm>
            <a:off x="1436925" y="42781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Arabic </a:t>
            </a:r>
            <a:r>
              <a:rPr lang="en" sz="1800"/>
              <a:t>Abjad numerals</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nvSpPr>
        <p:spPr>
          <a:xfrm>
            <a:off x="1998150" y="3599625"/>
            <a:ext cx="51477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t>T</a:t>
            </a:r>
            <a:r>
              <a:rPr lang="en" sz="1600"/>
              <a:t>he first use of gematria occurs in an inscription of Sargon II (727–707 B.C.E.) which states that the king built the wall of Khorsabad 16,283 cubits long to correspond with the numerical value of his name.</a:t>
            </a:r>
            <a:endParaRPr sz="1600"/>
          </a:p>
        </p:txBody>
      </p:sp>
      <p:pic>
        <p:nvPicPr>
          <p:cNvPr id="136" name="Google Shape;136;p27"/>
          <p:cNvPicPr preferRelativeResize="0"/>
          <p:nvPr/>
        </p:nvPicPr>
        <p:blipFill>
          <a:blip r:embed="rId3">
            <a:alphaModFix/>
          </a:blip>
          <a:stretch>
            <a:fillRect/>
          </a:stretch>
        </p:blipFill>
        <p:spPr>
          <a:xfrm>
            <a:off x="1998138" y="497175"/>
            <a:ext cx="5147734" cy="2895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8"/>
          <p:cNvPicPr preferRelativeResize="0"/>
          <p:nvPr/>
        </p:nvPicPr>
        <p:blipFill>
          <a:blip r:embed="rId3">
            <a:alphaModFix/>
          </a:blip>
          <a:stretch>
            <a:fillRect/>
          </a:stretch>
        </p:blipFill>
        <p:spPr>
          <a:xfrm>
            <a:off x="664075" y="707575"/>
            <a:ext cx="4300874" cy="3552151"/>
          </a:xfrm>
          <a:prstGeom prst="rect">
            <a:avLst/>
          </a:prstGeom>
          <a:noFill/>
          <a:ln>
            <a:noFill/>
          </a:ln>
        </p:spPr>
      </p:pic>
      <p:sp>
        <p:nvSpPr>
          <p:cNvPr id="142" name="Google Shape;142;p28"/>
          <p:cNvSpPr txBox="1"/>
          <p:nvPr/>
        </p:nvSpPr>
        <p:spPr>
          <a:xfrm>
            <a:off x="5377550" y="2124700"/>
            <a:ext cx="3000000" cy="71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050">
                <a:solidFill>
                  <a:srgbClr val="1A1A1A"/>
                </a:solidFill>
                <a:highlight>
                  <a:srgbClr val="F7F7F7"/>
                </a:highlight>
                <a:latin typeface="Georgia"/>
                <a:ea typeface="Georgia"/>
                <a:cs typeface="Georgia"/>
                <a:sym typeface="Georgia"/>
              </a:rPr>
              <a:t>My Heart </a:t>
            </a:r>
            <a:r>
              <a:rPr lang="en" sz="1050">
                <a:solidFill>
                  <a:srgbClr val="1A1A1A"/>
                </a:solidFill>
                <a:highlight>
                  <a:srgbClr val="F7F7F7"/>
                </a:highlight>
                <a:latin typeface="Georgia"/>
                <a:ea typeface="Georgia"/>
                <a:cs typeface="Georgia"/>
                <a:sym typeface="Georgia"/>
              </a:rPr>
              <a:t>(1)                            </a:t>
            </a:r>
            <a:r>
              <a:rPr i="1" lang="en" sz="1050">
                <a:solidFill>
                  <a:srgbClr val="1A1A1A"/>
                </a:solidFill>
                <a:highlight>
                  <a:srgbClr val="F7F7F7"/>
                </a:highlight>
                <a:latin typeface="Georgia"/>
                <a:ea typeface="Georgia"/>
                <a:cs typeface="Georgia"/>
                <a:sym typeface="Georgia"/>
              </a:rPr>
              <a:t>My Heart</a:t>
            </a:r>
            <a:r>
              <a:rPr lang="en" sz="1050">
                <a:solidFill>
                  <a:srgbClr val="1A1A1A"/>
                </a:solidFill>
                <a:highlight>
                  <a:srgbClr val="F7F7F7"/>
                </a:highlight>
                <a:latin typeface="Georgia"/>
                <a:ea typeface="Georgia"/>
                <a:cs typeface="Georgia"/>
                <a:sym typeface="Georgia"/>
              </a:rPr>
              <a:t> (2)</a:t>
            </a:r>
            <a:endParaRPr sz="1050">
              <a:solidFill>
                <a:srgbClr val="1A1A1A"/>
              </a:solidFill>
              <a:highlight>
                <a:srgbClr val="F7F7F7"/>
              </a:highlight>
              <a:latin typeface="Georgia"/>
              <a:ea typeface="Georgia"/>
              <a:cs typeface="Georgia"/>
              <a:sym typeface="Georgia"/>
            </a:endParaRPr>
          </a:p>
          <a:p>
            <a:pPr indent="0" lvl="0" marL="0" rtl="0" algn="l">
              <a:lnSpc>
                <a:spcPct val="115000"/>
              </a:lnSpc>
              <a:spcBef>
                <a:spcPts val="0"/>
              </a:spcBef>
              <a:spcAft>
                <a:spcPts val="0"/>
              </a:spcAft>
              <a:buNone/>
            </a:pPr>
            <a:r>
              <a:rPr lang="en" sz="1050">
                <a:solidFill>
                  <a:srgbClr val="1A1A1A"/>
                </a:solidFill>
                <a:highlight>
                  <a:srgbClr val="F7F7F7"/>
                </a:highlight>
                <a:latin typeface="Georgia"/>
                <a:ea typeface="Georgia"/>
                <a:cs typeface="Georgia"/>
                <a:sym typeface="Georgia"/>
              </a:rPr>
              <a:t> </a:t>
            </a:r>
            <a:endParaRPr sz="1050">
              <a:solidFill>
                <a:srgbClr val="1A1A1A"/>
              </a:solidFill>
              <a:highlight>
                <a:srgbClr val="F7F7F7"/>
              </a:highlight>
              <a:latin typeface="Georgia"/>
              <a:ea typeface="Georgia"/>
              <a:cs typeface="Georgia"/>
              <a:sym typeface="Georgia"/>
            </a:endParaRPr>
          </a:p>
          <a:p>
            <a:pPr indent="0" lvl="0" marL="0" rtl="0" algn="l">
              <a:lnSpc>
                <a:spcPct val="115000"/>
              </a:lnSpc>
              <a:spcBef>
                <a:spcPts val="0"/>
              </a:spcBef>
              <a:spcAft>
                <a:spcPts val="0"/>
              </a:spcAft>
              <a:buNone/>
            </a:pPr>
            <a:r>
              <a:rPr lang="en" sz="1050">
                <a:solidFill>
                  <a:srgbClr val="1A1A1A"/>
                </a:solidFill>
                <a:highlight>
                  <a:srgbClr val="F7F7F7"/>
                </a:highlight>
                <a:latin typeface="Georgia"/>
                <a:ea typeface="Georgia"/>
                <a:cs typeface="Georgia"/>
                <a:sym typeface="Georgia"/>
              </a:rPr>
              <a:t>Flaming.                               	Blood</a:t>
            </a:r>
            <a:endParaRPr sz="1050">
              <a:solidFill>
                <a:srgbClr val="1A1A1A"/>
              </a:solidFill>
              <a:highlight>
                <a:srgbClr val="F7F7F7"/>
              </a:highlight>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9"/>
          <p:cNvSpPr txBox="1"/>
          <p:nvPr/>
        </p:nvSpPr>
        <p:spPr>
          <a:xfrm>
            <a:off x="5257800" y="468075"/>
            <a:ext cx="37338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We love death</a:t>
            </a:r>
            <a:endParaRPr/>
          </a:p>
          <a:p>
            <a:pPr indent="0" lvl="0" marL="0" rtl="0" algn="l">
              <a:spcBef>
                <a:spcPts val="0"/>
              </a:spcBef>
              <a:spcAft>
                <a:spcPts val="0"/>
              </a:spcAft>
              <a:buNone/>
            </a:pPr>
            <a:r>
              <a:rPr lang="en"/>
              <a:t>Red winds the body,</a:t>
            </a:r>
            <a:endParaRPr/>
          </a:p>
          <a:p>
            <a:pPr indent="0" lvl="0" marL="0" rtl="0" algn="l">
              <a:spcBef>
                <a:spcPts val="0"/>
              </a:spcBef>
              <a:spcAft>
                <a:spcPts val="0"/>
              </a:spcAft>
              <a:buNone/>
            </a:pPr>
            <a:r>
              <a:rPr lang="en"/>
              <a:t>bread turn into sorrow,</a:t>
            </a:r>
            <a:endParaRPr/>
          </a:p>
          <a:p>
            <a:pPr indent="0" lvl="0" marL="0" rtl="0" algn="l">
              <a:spcBef>
                <a:spcPts val="0"/>
              </a:spcBef>
              <a:spcAft>
                <a:spcPts val="0"/>
              </a:spcAft>
              <a:buNone/>
            </a:pPr>
            <a:r>
              <a:rPr lang="en"/>
              <a:t>end misery, axe becomes</a:t>
            </a:r>
            <a:endParaRPr/>
          </a:p>
          <a:p>
            <a:pPr indent="0" lvl="0" marL="0" rtl="0" algn="l">
              <a:spcBef>
                <a:spcPts val="0"/>
              </a:spcBef>
              <a:spcAft>
                <a:spcPts val="0"/>
              </a:spcAft>
              <a:buNone/>
            </a:pPr>
            <a:r>
              <a:rPr lang="en"/>
              <a:t>life. We, your death,</a:t>
            </a:r>
            <a:endParaRPr/>
          </a:p>
          <a:p>
            <a:pPr indent="0" lvl="0" marL="0" rtl="0" algn="l">
              <a:spcBef>
                <a:spcPts val="0"/>
              </a:spcBef>
              <a:spcAft>
                <a:spcPts val="0"/>
              </a:spcAft>
              <a:buNone/>
            </a:pPr>
            <a:r>
              <a:rPr lang="en"/>
              <a:t>weave your line</a:t>
            </a:r>
            <a:endParaRPr/>
          </a:p>
          <a:p>
            <a:pPr indent="0" lvl="0" marL="0" rtl="0" algn="l">
              <a:spcBef>
                <a:spcPts val="0"/>
              </a:spcBef>
              <a:spcAft>
                <a:spcPts val="0"/>
              </a:spcAft>
              <a:buNone/>
            </a:pPr>
            <a:r>
              <a:rPr lang="en"/>
              <a:t>in the earth. Wild messengers,</a:t>
            </a:r>
            <a:endParaRPr/>
          </a:p>
          <a:p>
            <a:pPr indent="0" lvl="0" marL="0" rtl="0" algn="l">
              <a:spcBef>
                <a:spcPts val="0"/>
              </a:spcBef>
              <a:spcAft>
                <a:spcPts val="0"/>
              </a:spcAft>
              <a:buNone/>
            </a:pPr>
            <a:r>
              <a:rPr lang="en"/>
              <a:t>we love death.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1956</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Wir lieben den Tod</a:t>
            </a:r>
            <a:endParaRPr/>
          </a:p>
          <a:p>
            <a:pPr indent="0" lvl="0" marL="0" rtl="0" algn="l">
              <a:spcBef>
                <a:spcPts val="0"/>
              </a:spcBef>
              <a:spcAft>
                <a:spcPts val="0"/>
              </a:spcAft>
              <a:buNone/>
            </a:pPr>
            <a:r>
              <a:rPr lang="en"/>
              <a:t>Rot winde den Leib,</a:t>
            </a:r>
            <a:endParaRPr/>
          </a:p>
          <a:p>
            <a:pPr indent="0" lvl="0" marL="0" rtl="0" algn="l">
              <a:spcBef>
                <a:spcPts val="0"/>
              </a:spcBef>
              <a:spcAft>
                <a:spcPts val="0"/>
              </a:spcAft>
              <a:buNone/>
            </a:pPr>
            <a:r>
              <a:rPr lang="en"/>
              <a:t>Brot wende in Leid,</a:t>
            </a:r>
            <a:endParaRPr/>
          </a:p>
          <a:p>
            <a:pPr indent="0" lvl="0" marL="0" rtl="0" algn="l">
              <a:spcBef>
                <a:spcPts val="0"/>
              </a:spcBef>
              <a:spcAft>
                <a:spcPts val="0"/>
              </a:spcAft>
              <a:buNone/>
            </a:pPr>
            <a:r>
              <a:rPr lang="en"/>
              <a:t>ende Not, Beil wird</a:t>
            </a:r>
            <a:endParaRPr/>
          </a:p>
          <a:p>
            <a:pPr indent="0" lvl="0" marL="0" rtl="0" algn="l">
              <a:spcBef>
                <a:spcPts val="0"/>
              </a:spcBef>
              <a:spcAft>
                <a:spcPts val="0"/>
              </a:spcAft>
              <a:buNone/>
            </a:pPr>
            <a:r>
              <a:rPr lang="en"/>
              <a:t>Leben. Wir, dein Tod,</a:t>
            </a:r>
            <a:endParaRPr/>
          </a:p>
          <a:p>
            <a:pPr indent="0" lvl="0" marL="0" rtl="0" algn="l">
              <a:spcBef>
                <a:spcPts val="0"/>
              </a:spcBef>
              <a:spcAft>
                <a:spcPts val="0"/>
              </a:spcAft>
              <a:buNone/>
            </a:pPr>
            <a:r>
              <a:rPr lang="en"/>
              <a:t>weben dein Lot dir</a:t>
            </a:r>
            <a:endParaRPr/>
          </a:p>
          <a:p>
            <a:pPr indent="0" lvl="0" marL="0" rtl="0" algn="l">
              <a:spcBef>
                <a:spcPts val="0"/>
              </a:spcBef>
              <a:spcAft>
                <a:spcPts val="0"/>
              </a:spcAft>
              <a:buNone/>
            </a:pPr>
            <a:r>
              <a:rPr lang="en"/>
              <a:t>in Erde. Wildboten,</a:t>
            </a:r>
            <a:endParaRPr/>
          </a:p>
          <a:p>
            <a:pPr indent="0" lvl="0" marL="0" rtl="0" algn="l">
              <a:spcBef>
                <a:spcPts val="0"/>
              </a:spcBef>
              <a:spcAft>
                <a:spcPts val="0"/>
              </a:spcAft>
              <a:buNone/>
            </a:pPr>
            <a:r>
              <a:rPr lang="en"/>
              <a:t>wir lieben den Tod.</a:t>
            </a:r>
            <a:endParaRPr/>
          </a:p>
        </p:txBody>
      </p:sp>
      <p:pic>
        <p:nvPicPr>
          <p:cNvPr id="148" name="Google Shape;148;p29"/>
          <p:cNvPicPr preferRelativeResize="0"/>
          <p:nvPr/>
        </p:nvPicPr>
        <p:blipFill>
          <a:blip r:embed="rId3">
            <a:alphaModFix/>
          </a:blip>
          <a:stretch>
            <a:fillRect/>
          </a:stretch>
        </p:blipFill>
        <p:spPr>
          <a:xfrm>
            <a:off x="130625" y="642250"/>
            <a:ext cx="4898575" cy="3590655"/>
          </a:xfrm>
          <a:prstGeom prst="rect">
            <a:avLst/>
          </a:prstGeom>
          <a:noFill/>
          <a:ln>
            <a:noFill/>
          </a:ln>
        </p:spPr>
      </p:pic>
      <p:sp>
        <p:nvSpPr>
          <p:cNvPr id="149" name="Google Shape;149;p29"/>
          <p:cNvSpPr txBox="1"/>
          <p:nvPr/>
        </p:nvSpPr>
        <p:spPr>
          <a:xfrm>
            <a:off x="556225" y="4232900"/>
            <a:ext cx="451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Unica Zürn, Hexentexte ("Witches Texts")</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0"/>
          <p:cNvSpPr txBox="1"/>
          <p:nvPr/>
        </p:nvSpPr>
        <p:spPr>
          <a:xfrm>
            <a:off x="1469525" y="130650"/>
            <a:ext cx="3363600" cy="517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Divos fallere perfide sperasti te Proteu.</a:t>
            </a:r>
            <a:endParaRPr sz="900"/>
          </a:p>
          <a:p>
            <a:pPr indent="0" lvl="0" marL="0" rtl="0" algn="l">
              <a:spcBef>
                <a:spcPts val="0"/>
              </a:spcBef>
              <a:spcAft>
                <a:spcPts val="0"/>
              </a:spcAft>
              <a:buNone/>
            </a:pPr>
            <a:r>
              <a:rPr lang="en" sz="900"/>
              <a:t>Divos fallere perfide te sperasti Proteu.</a:t>
            </a:r>
            <a:endParaRPr sz="900"/>
          </a:p>
          <a:p>
            <a:pPr indent="0" lvl="0" marL="0" rtl="0" algn="l">
              <a:spcBef>
                <a:spcPts val="0"/>
              </a:spcBef>
              <a:spcAft>
                <a:spcPts val="0"/>
              </a:spcAft>
              <a:buNone/>
            </a:pPr>
            <a:r>
              <a:rPr lang="en" sz="900"/>
              <a:t>Divos fallere sperasti perfide te Proteu.</a:t>
            </a:r>
            <a:endParaRPr sz="900"/>
          </a:p>
          <a:p>
            <a:pPr indent="0" lvl="0" marL="0" rtl="0" algn="l">
              <a:spcBef>
                <a:spcPts val="0"/>
              </a:spcBef>
              <a:spcAft>
                <a:spcPts val="0"/>
              </a:spcAft>
              <a:buNone/>
            </a:pPr>
            <a:r>
              <a:rPr lang="en" sz="900"/>
              <a:t>Divos fallere sperasti te perfide Proteu.</a:t>
            </a:r>
            <a:endParaRPr sz="900"/>
          </a:p>
          <a:p>
            <a:pPr indent="0" lvl="0" marL="0" rtl="0" algn="l">
              <a:spcBef>
                <a:spcPts val="0"/>
              </a:spcBef>
              <a:spcAft>
                <a:spcPts val="0"/>
              </a:spcAft>
              <a:buNone/>
            </a:pPr>
            <a:r>
              <a:rPr lang="en" sz="900"/>
              <a:t>Divos fallere te perfide sperasti Proteu.</a:t>
            </a:r>
            <a:endParaRPr sz="900"/>
          </a:p>
          <a:p>
            <a:pPr indent="0" lvl="0" marL="0" rtl="0" algn="l">
              <a:spcBef>
                <a:spcPts val="0"/>
              </a:spcBef>
              <a:spcAft>
                <a:spcPts val="0"/>
              </a:spcAft>
              <a:buNone/>
            </a:pPr>
            <a:r>
              <a:rPr lang="en" sz="900"/>
              <a:t>Divos fallere te sperasti perfide Proteu.</a:t>
            </a:r>
            <a:endParaRPr sz="900"/>
          </a:p>
          <a:p>
            <a:pPr indent="0" lvl="0" marL="0" rtl="0" algn="l">
              <a:spcBef>
                <a:spcPts val="0"/>
              </a:spcBef>
              <a:spcAft>
                <a:spcPts val="0"/>
              </a:spcAft>
              <a:buNone/>
            </a:pPr>
            <a:r>
              <a:rPr lang="en" sz="900"/>
              <a:t>Divos perfide fallere sperasti te Proteu.</a:t>
            </a:r>
            <a:endParaRPr sz="900"/>
          </a:p>
          <a:p>
            <a:pPr indent="0" lvl="0" marL="0" rtl="0" algn="l">
              <a:spcBef>
                <a:spcPts val="0"/>
              </a:spcBef>
              <a:spcAft>
                <a:spcPts val="0"/>
              </a:spcAft>
              <a:buNone/>
            </a:pPr>
            <a:r>
              <a:rPr lang="en" sz="900"/>
              <a:t>Divos perfide fallere te sperasti Proteu.</a:t>
            </a:r>
            <a:endParaRPr sz="900"/>
          </a:p>
          <a:p>
            <a:pPr indent="0" lvl="0" marL="0" rtl="0" algn="l">
              <a:spcBef>
                <a:spcPts val="0"/>
              </a:spcBef>
              <a:spcAft>
                <a:spcPts val="0"/>
              </a:spcAft>
              <a:buNone/>
            </a:pPr>
            <a:r>
              <a:rPr lang="en" sz="900"/>
              <a:t>Divos perfide sperasti fallere te Proteu.</a:t>
            </a:r>
            <a:endParaRPr sz="900"/>
          </a:p>
          <a:p>
            <a:pPr indent="0" lvl="0" marL="0" rtl="0" algn="l">
              <a:spcBef>
                <a:spcPts val="0"/>
              </a:spcBef>
              <a:spcAft>
                <a:spcPts val="0"/>
              </a:spcAft>
              <a:buNone/>
            </a:pPr>
            <a:r>
              <a:rPr lang="en" sz="900"/>
              <a:t>Divos perfide sperasti te fallere Proteu.</a:t>
            </a:r>
            <a:endParaRPr sz="900"/>
          </a:p>
          <a:p>
            <a:pPr indent="0" lvl="0" marL="0" rtl="0" algn="l">
              <a:spcBef>
                <a:spcPts val="0"/>
              </a:spcBef>
              <a:spcAft>
                <a:spcPts val="0"/>
              </a:spcAft>
              <a:buNone/>
            </a:pPr>
            <a:r>
              <a:rPr lang="en" sz="900"/>
              <a:t>Divos perfide te fallere sperasti Proteu.</a:t>
            </a:r>
            <a:endParaRPr sz="900"/>
          </a:p>
          <a:p>
            <a:pPr indent="0" lvl="0" marL="0" rtl="0" algn="l">
              <a:spcBef>
                <a:spcPts val="0"/>
              </a:spcBef>
              <a:spcAft>
                <a:spcPts val="0"/>
              </a:spcAft>
              <a:buNone/>
            </a:pPr>
            <a:r>
              <a:rPr lang="en" sz="900"/>
              <a:t>Divos perfide te sperasti fallere Proteu.</a:t>
            </a:r>
            <a:endParaRPr sz="900"/>
          </a:p>
          <a:p>
            <a:pPr indent="0" lvl="0" marL="0" rtl="0" algn="l">
              <a:spcBef>
                <a:spcPts val="0"/>
              </a:spcBef>
              <a:spcAft>
                <a:spcPts val="0"/>
              </a:spcAft>
              <a:buNone/>
            </a:pPr>
            <a:r>
              <a:rPr lang="en" sz="900"/>
              <a:t>Divos sperasti fallere perfide te Proteu.</a:t>
            </a:r>
            <a:endParaRPr sz="900"/>
          </a:p>
          <a:p>
            <a:pPr indent="0" lvl="0" marL="0" rtl="0" algn="l">
              <a:spcBef>
                <a:spcPts val="0"/>
              </a:spcBef>
              <a:spcAft>
                <a:spcPts val="0"/>
              </a:spcAft>
              <a:buNone/>
            </a:pPr>
            <a:r>
              <a:rPr lang="en" sz="900"/>
              <a:t>Divos sperasti fallere te perfide Proteu.</a:t>
            </a:r>
            <a:endParaRPr sz="900"/>
          </a:p>
          <a:p>
            <a:pPr indent="0" lvl="0" marL="0" rtl="0" algn="l">
              <a:spcBef>
                <a:spcPts val="0"/>
              </a:spcBef>
              <a:spcAft>
                <a:spcPts val="0"/>
              </a:spcAft>
              <a:buNone/>
            </a:pPr>
            <a:r>
              <a:rPr lang="en" sz="900"/>
              <a:t>Divos sperasti perfide fallere te Proteu.</a:t>
            </a:r>
            <a:endParaRPr sz="900"/>
          </a:p>
          <a:p>
            <a:pPr indent="0" lvl="0" marL="0" rtl="0" algn="l">
              <a:spcBef>
                <a:spcPts val="0"/>
              </a:spcBef>
              <a:spcAft>
                <a:spcPts val="0"/>
              </a:spcAft>
              <a:buNone/>
            </a:pPr>
            <a:r>
              <a:rPr lang="en" sz="900"/>
              <a:t>Divos sperasti perfide te fallere Proteu.</a:t>
            </a:r>
            <a:endParaRPr sz="900"/>
          </a:p>
          <a:p>
            <a:pPr indent="0" lvl="0" marL="0" rtl="0" algn="l">
              <a:spcBef>
                <a:spcPts val="0"/>
              </a:spcBef>
              <a:spcAft>
                <a:spcPts val="0"/>
              </a:spcAft>
              <a:buNone/>
            </a:pPr>
            <a:r>
              <a:rPr lang="en" sz="900"/>
              <a:t>Divos sperasti te fallere perfide Proteu.</a:t>
            </a:r>
            <a:endParaRPr sz="900"/>
          </a:p>
          <a:p>
            <a:pPr indent="0" lvl="0" marL="0" rtl="0" algn="l">
              <a:spcBef>
                <a:spcPts val="0"/>
              </a:spcBef>
              <a:spcAft>
                <a:spcPts val="0"/>
              </a:spcAft>
              <a:buNone/>
            </a:pPr>
            <a:r>
              <a:rPr lang="en" sz="900"/>
              <a:t>Divos sperasti te perfide fallere Proteu.</a:t>
            </a:r>
            <a:endParaRPr sz="900"/>
          </a:p>
          <a:p>
            <a:pPr indent="0" lvl="0" marL="0" rtl="0" algn="l">
              <a:spcBef>
                <a:spcPts val="0"/>
              </a:spcBef>
              <a:spcAft>
                <a:spcPts val="0"/>
              </a:spcAft>
              <a:buNone/>
            </a:pPr>
            <a:r>
              <a:rPr lang="en" sz="900"/>
              <a:t>Divos te fallere perfide sperasti Proteu.</a:t>
            </a:r>
            <a:endParaRPr sz="900"/>
          </a:p>
          <a:p>
            <a:pPr indent="0" lvl="0" marL="0" rtl="0" algn="l">
              <a:spcBef>
                <a:spcPts val="0"/>
              </a:spcBef>
              <a:spcAft>
                <a:spcPts val="0"/>
              </a:spcAft>
              <a:buNone/>
            </a:pPr>
            <a:r>
              <a:rPr lang="en" sz="900"/>
              <a:t>Divos te fallere sperasti perfide Proteu.</a:t>
            </a:r>
            <a:endParaRPr sz="900"/>
          </a:p>
          <a:p>
            <a:pPr indent="0" lvl="0" marL="0" rtl="0" algn="l">
              <a:spcBef>
                <a:spcPts val="0"/>
              </a:spcBef>
              <a:spcAft>
                <a:spcPts val="0"/>
              </a:spcAft>
              <a:buNone/>
            </a:pPr>
            <a:r>
              <a:rPr lang="en" sz="900"/>
              <a:t>Divos te perfide fallere sperasti Proteu.</a:t>
            </a:r>
            <a:endParaRPr sz="900"/>
          </a:p>
          <a:p>
            <a:pPr indent="0" lvl="0" marL="0" rtl="0" algn="l">
              <a:spcBef>
                <a:spcPts val="0"/>
              </a:spcBef>
              <a:spcAft>
                <a:spcPts val="0"/>
              </a:spcAft>
              <a:buNone/>
            </a:pPr>
            <a:r>
              <a:rPr lang="en" sz="900"/>
              <a:t>Divos te perfide sperasti fallere Proteu.</a:t>
            </a:r>
            <a:endParaRPr sz="900"/>
          </a:p>
          <a:p>
            <a:pPr indent="0" lvl="0" marL="0" rtl="0" algn="l">
              <a:spcBef>
                <a:spcPts val="0"/>
              </a:spcBef>
              <a:spcAft>
                <a:spcPts val="0"/>
              </a:spcAft>
              <a:buNone/>
            </a:pPr>
            <a:r>
              <a:rPr lang="en" sz="900"/>
              <a:t>Divos te sperasti fallere perfide Proteu.</a:t>
            </a:r>
            <a:endParaRPr sz="900"/>
          </a:p>
          <a:p>
            <a:pPr indent="0" lvl="0" marL="0" rtl="0" algn="l">
              <a:spcBef>
                <a:spcPts val="0"/>
              </a:spcBef>
              <a:spcAft>
                <a:spcPts val="0"/>
              </a:spcAft>
              <a:buNone/>
            </a:pPr>
            <a:r>
              <a:rPr lang="en" sz="900"/>
              <a:t>Divos te sperasti perfide fallere Proteu.</a:t>
            </a:r>
            <a:endParaRPr sz="900"/>
          </a:p>
          <a:p>
            <a:pPr indent="0" lvl="0" marL="0" rtl="0" algn="l">
              <a:spcBef>
                <a:spcPts val="0"/>
              </a:spcBef>
              <a:spcAft>
                <a:spcPts val="0"/>
              </a:spcAft>
              <a:buNone/>
            </a:pPr>
            <a:r>
              <a:rPr lang="en" sz="900"/>
              <a:t>Fallere divos perfide sperasti te Proteu.</a:t>
            </a:r>
            <a:endParaRPr sz="900"/>
          </a:p>
          <a:p>
            <a:pPr indent="0" lvl="0" marL="0" rtl="0" algn="l">
              <a:spcBef>
                <a:spcPts val="0"/>
              </a:spcBef>
              <a:spcAft>
                <a:spcPts val="0"/>
              </a:spcAft>
              <a:buNone/>
            </a:pPr>
            <a:r>
              <a:rPr lang="en" sz="900"/>
              <a:t>Fallere divos perfide te sperasti Proteu.</a:t>
            </a:r>
            <a:endParaRPr sz="900"/>
          </a:p>
          <a:p>
            <a:pPr indent="0" lvl="0" marL="0" rtl="0" algn="l">
              <a:spcBef>
                <a:spcPts val="0"/>
              </a:spcBef>
              <a:spcAft>
                <a:spcPts val="0"/>
              </a:spcAft>
              <a:buNone/>
            </a:pPr>
            <a:r>
              <a:rPr lang="en" sz="900"/>
              <a:t>Fallere divos sperasti perfide te Proteu.</a:t>
            </a:r>
            <a:endParaRPr sz="900"/>
          </a:p>
          <a:p>
            <a:pPr indent="0" lvl="0" marL="0" rtl="0" algn="l">
              <a:spcBef>
                <a:spcPts val="0"/>
              </a:spcBef>
              <a:spcAft>
                <a:spcPts val="0"/>
              </a:spcAft>
              <a:buNone/>
            </a:pPr>
            <a:r>
              <a:rPr lang="en" sz="900"/>
              <a:t>Fallere divos sperasti te perfide Proteu.</a:t>
            </a:r>
            <a:endParaRPr sz="900"/>
          </a:p>
          <a:p>
            <a:pPr indent="0" lvl="0" marL="0" rtl="0" algn="l">
              <a:spcBef>
                <a:spcPts val="0"/>
              </a:spcBef>
              <a:spcAft>
                <a:spcPts val="0"/>
              </a:spcAft>
              <a:buNone/>
            </a:pPr>
            <a:r>
              <a:rPr lang="en" sz="900"/>
              <a:t>Fallere divos te perfide sperasti Proteu.</a:t>
            </a:r>
            <a:endParaRPr sz="900"/>
          </a:p>
          <a:p>
            <a:pPr indent="0" lvl="0" marL="0" rtl="0" algn="l">
              <a:spcBef>
                <a:spcPts val="0"/>
              </a:spcBef>
              <a:spcAft>
                <a:spcPts val="0"/>
              </a:spcAft>
              <a:buNone/>
            </a:pPr>
            <a:r>
              <a:rPr lang="en" sz="900"/>
              <a:t>Fallere divos te sperasti perfide Proteu.</a:t>
            </a:r>
            <a:endParaRPr sz="900"/>
          </a:p>
          <a:p>
            <a:pPr indent="0" lvl="0" marL="0" rtl="0" algn="l">
              <a:spcBef>
                <a:spcPts val="0"/>
              </a:spcBef>
              <a:spcAft>
                <a:spcPts val="0"/>
              </a:spcAft>
              <a:buNone/>
            </a:pPr>
            <a:r>
              <a:rPr lang="en" sz="900"/>
              <a:t>Fallere perfide divos sperasti te Proteu.</a:t>
            </a:r>
            <a:endParaRPr sz="900"/>
          </a:p>
          <a:p>
            <a:pPr indent="0" lvl="0" marL="0" rtl="0" algn="l">
              <a:spcBef>
                <a:spcPts val="0"/>
              </a:spcBef>
              <a:spcAft>
                <a:spcPts val="0"/>
              </a:spcAft>
              <a:buNone/>
            </a:pPr>
            <a:r>
              <a:rPr lang="en" sz="900"/>
              <a:t>Fallere perfide divos te sperasti Proteu.</a:t>
            </a:r>
            <a:endParaRPr sz="900"/>
          </a:p>
          <a:p>
            <a:pPr indent="0" lvl="0" marL="0" rtl="0" algn="l">
              <a:spcBef>
                <a:spcPts val="0"/>
              </a:spcBef>
              <a:spcAft>
                <a:spcPts val="0"/>
              </a:spcAft>
              <a:buNone/>
            </a:pPr>
            <a:r>
              <a:rPr lang="en" sz="900"/>
              <a:t>Fallere perfide Proteu sperasti te divos.</a:t>
            </a:r>
            <a:endParaRPr sz="900"/>
          </a:p>
          <a:p>
            <a:pPr indent="0" lvl="0" marL="0" rtl="0" algn="l">
              <a:spcBef>
                <a:spcPts val="0"/>
              </a:spcBef>
              <a:spcAft>
                <a:spcPts val="0"/>
              </a:spcAft>
              <a:buNone/>
            </a:pPr>
            <a:r>
              <a:rPr lang="en" sz="900"/>
              <a:t>Fallere perfide Proteu te sperasti divos.</a:t>
            </a:r>
            <a:endParaRPr sz="900"/>
          </a:p>
          <a:p>
            <a:pPr indent="0" lvl="0" marL="0" rtl="0" algn="l">
              <a:spcBef>
                <a:spcPts val="0"/>
              </a:spcBef>
              <a:spcAft>
                <a:spcPts val="0"/>
              </a:spcAft>
              <a:buNone/>
            </a:pPr>
            <a:r>
              <a:rPr lang="en" sz="900"/>
              <a:t>Fallere perfide sperasti divos te Proteu.</a:t>
            </a:r>
            <a:endParaRPr sz="900"/>
          </a:p>
          <a:p>
            <a:pPr indent="0" lvl="0" marL="0" rtl="0" algn="l">
              <a:spcBef>
                <a:spcPts val="0"/>
              </a:spcBef>
              <a:spcAft>
                <a:spcPts val="0"/>
              </a:spcAft>
              <a:buNone/>
            </a:pPr>
            <a:r>
              <a:rPr lang="en" sz="900"/>
              <a:t>Fallere perfide sperasti Proteu te divos.</a:t>
            </a:r>
            <a:endParaRPr sz="900"/>
          </a:p>
        </p:txBody>
      </p:sp>
      <p:sp>
        <p:nvSpPr>
          <p:cNvPr id="155" name="Google Shape;155;p30"/>
          <p:cNvSpPr txBox="1"/>
          <p:nvPr/>
        </p:nvSpPr>
        <p:spPr>
          <a:xfrm>
            <a:off x="4418575" y="2229925"/>
            <a:ext cx="4062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Julius Caesar Scaliger, </a:t>
            </a:r>
            <a:br>
              <a:rPr lang="en" sz="1800"/>
            </a:br>
            <a:r>
              <a:rPr lang="en" sz="1800"/>
              <a:t>Proteus poem, 1561</a:t>
            </a:r>
            <a:endParaRPr sz="1800"/>
          </a:p>
          <a:p>
            <a:pPr indent="0" lvl="0" marL="0" rtl="0" algn="l">
              <a:spcBef>
                <a:spcPts val="0"/>
              </a:spcBef>
              <a:spcAft>
                <a:spcPts val="0"/>
              </a:spcAft>
              <a:buNone/>
            </a:pPr>
            <a:r>
              <a:rPr lang="en" sz="1800"/>
              <a:t>(240 shuffles/permutations are possible)</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1"/>
          <p:cNvSpPr txBox="1"/>
          <p:nvPr/>
        </p:nvSpPr>
        <p:spPr>
          <a:xfrm>
            <a:off x="2617500" y="2048400"/>
            <a:ext cx="4578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Brion Gysin, Junk is no good (1962)</a:t>
            </a:r>
            <a:endParaRPr sz="1800"/>
          </a:p>
          <a:p>
            <a:pPr indent="0" lvl="0" marL="0" rtl="0" algn="l">
              <a:spcBef>
                <a:spcPts val="0"/>
              </a:spcBef>
              <a:spcAft>
                <a:spcPts val="0"/>
              </a:spcAft>
              <a:buNone/>
            </a:pPr>
            <a:br>
              <a:rPr lang="en" sz="1800"/>
            </a:br>
            <a:r>
              <a:rPr lang="en" sz="1800" u="sng">
                <a:solidFill>
                  <a:schemeClr val="hlink"/>
                </a:solidFill>
                <a:hlinkClick r:id="rId3"/>
              </a:rPr>
              <a:t>https://www.youtube.com/watch?v=63L1_8NnD2U</a:t>
            </a:r>
            <a:r>
              <a:rPr lang="en" sz="1800"/>
              <a:t>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2551925" y="152400"/>
            <a:ext cx="4040156"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nvSpPr>
        <p:spPr>
          <a:xfrm>
            <a:off x="516550" y="4269100"/>
            <a:ext cx="4905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Brion Gysin &amp; Willam S. Burroughs, Cut-Ups (1960s)</a:t>
            </a:r>
            <a:endParaRPr sz="1800"/>
          </a:p>
          <a:p>
            <a:pPr indent="0" lvl="0" marL="0" rtl="0" algn="l">
              <a:spcBef>
                <a:spcPts val="0"/>
              </a:spcBef>
              <a:spcAft>
                <a:spcPts val="0"/>
              </a:spcAft>
              <a:buNone/>
            </a:pPr>
            <a:r>
              <a:t/>
            </a:r>
            <a:endParaRPr sz="1800"/>
          </a:p>
        </p:txBody>
      </p:sp>
      <p:pic>
        <p:nvPicPr>
          <p:cNvPr id="166" name="Google Shape;166;p32"/>
          <p:cNvPicPr preferRelativeResize="0"/>
          <p:nvPr/>
        </p:nvPicPr>
        <p:blipFill>
          <a:blip r:embed="rId3">
            <a:alphaModFix/>
          </a:blip>
          <a:stretch>
            <a:fillRect/>
          </a:stretch>
        </p:blipFill>
        <p:spPr>
          <a:xfrm>
            <a:off x="1060850" y="174150"/>
            <a:ext cx="3098762" cy="4029600"/>
          </a:xfrm>
          <a:prstGeom prst="rect">
            <a:avLst/>
          </a:prstGeom>
          <a:noFill/>
          <a:ln>
            <a:noFill/>
          </a:ln>
        </p:spPr>
      </p:pic>
      <p:pic>
        <p:nvPicPr>
          <p:cNvPr id="167" name="Google Shape;167;p32"/>
          <p:cNvPicPr preferRelativeResize="0"/>
          <p:nvPr/>
        </p:nvPicPr>
        <p:blipFill>
          <a:blip r:embed="rId4">
            <a:alphaModFix/>
          </a:blip>
          <a:stretch>
            <a:fillRect/>
          </a:stretch>
        </p:blipFill>
        <p:spPr>
          <a:xfrm>
            <a:off x="5497250" y="152400"/>
            <a:ext cx="3071440"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3"/>
          <p:cNvPicPr preferRelativeResize="0"/>
          <p:nvPr/>
        </p:nvPicPr>
        <p:blipFill>
          <a:blip r:embed="rId3">
            <a:alphaModFix/>
          </a:blip>
          <a:stretch>
            <a:fillRect/>
          </a:stretch>
        </p:blipFill>
        <p:spPr>
          <a:xfrm>
            <a:off x="936187" y="1155100"/>
            <a:ext cx="4189738" cy="2833310"/>
          </a:xfrm>
          <a:prstGeom prst="rect">
            <a:avLst/>
          </a:prstGeom>
          <a:noFill/>
          <a:ln>
            <a:noFill/>
          </a:ln>
        </p:spPr>
      </p:pic>
      <p:sp>
        <p:nvSpPr>
          <p:cNvPr id="173" name="Google Shape;173;p33"/>
          <p:cNvSpPr txBox="1"/>
          <p:nvPr/>
        </p:nvSpPr>
        <p:spPr>
          <a:xfrm>
            <a:off x="5519075" y="2383975"/>
            <a:ext cx="3000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David Bowie</a:t>
            </a:r>
            <a:br>
              <a:rPr lang="en" sz="1800"/>
            </a:br>
            <a:r>
              <a:rPr lang="en" sz="1800" u="sng">
                <a:solidFill>
                  <a:schemeClr val="hlink"/>
                </a:solidFill>
                <a:hlinkClick r:id="rId4"/>
              </a:rPr>
              <a:t>https://www.youtube.com/watch?v=m1InCrzGIPU&amp;t=10s</a:t>
            </a:r>
            <a:r>
              <a:rPr lang="en" sz="1800"/>
              <a:t> </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4"/>
          <p:cNvPicPr preferRelativeResize="0"/>
          <p:nvPr/>
        </p:nvPicPr>
        <p:blipFill>
          <a:blip r:embed="rId3">
            <a:alphaModFix/>
          </a:blip>
          <a:stretch>
            <a:fillRect/>
          </a:stretch>
        </p:blipFill>
        <p:spPr>
          <a:xfrm>
            <a:off x="3015350" y="97975"/>
            <a:ext cx="2717881" cy="4838699"/>
          </a:xfrm>
          <a:prstGeom prst="rect">
            <a:avLst/>
          </a:prstGeom>
          <a:noFill/>
          <a:ln cap="flat" cmpd="sng" w="9525">
            <a:solidFill>
              <a:schemeClr val="dk2"/>
            </a:solidFill>
            <a:prstDash val="solid"/>
            <a:round/>
            <a:headEnd len="sm" w="sm" type="none"/>
            <a:tailEnd len="sm" w="sm" type="none"/>
          </a:ln>
        </p:spPr>
      </p:pic>
      <p:sp>
        <p:nvSpPr>
          <p:cNvPr id="179" name="Google Shape;179;p34"/>
          <p:cNvSpPr txBox="1"/>
          <p:nvPr/>
        </p:nvSpPr>
        <p:spPr>
          <a:xfrm>
            <a:off x="6106875" y="2340900"/>
            <a:ext cx="134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copypasta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5"/>
          <p:cNvPicPr preferRelativeResize="0"/>
          <p:nvPr/>
        </p:nvPicPr>
        <p:blipFill>
          <a:blip r:embed="rId3">
            <a:alphaModFix/>
          </a:blip>
          <a:stretch>
            <a:fillRect/>
          </a:stretch>
        </p:blipFill>
        <p:spPr>
          <a:xfrm>
            <a:off x="413650" y="239475"/>
            <a:ext cx="8077200" cy="4543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6"/>
          <p:cNvSpPr txBox="1"/>
          <p:nvPr/>
        </p:nvSpPr>
        <p:spPr>
          <a:xfrm>
            <a:off x="1828825" y="3755575"/>
            <a:ext cx="4605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Moor Mother</a:t>
            </a:r>
            <a:br>
              <a:rPr lang="en" sz="1800"/>
            </a:br>
            <a:r>
              <a:rPr lang="en" sz="1800" u="sng">
                <a:solidFill>
                  <a:schemeClr val="hlink"/>
                </a:solidFill>
                <a:hlinkClick r:id="rId3"/>
              </a:rPr>
              <a:t>https://youtu.be/OgyhcFdmwK0?t=122</a:t>
            </a:r>
            <a:r>
              <a:rPr lang="en" sz="1800"/>
              <a:t> </a:t>
            </a:r>
            <a:endParaRPr sz="1800"/>
          </a:p>
        </p:txBody>
      </p:sp>
      <p:pic>
        <p:nvPicPr>
          <p:cNvPr id="190" name="Google Shape;190;p36"/>
          <p:cNvPicPr preferRelativeResize="0"/>
          <p:nvPr/>
        </p:nvPicPr>
        <p:blipFill>
          <a:blip r:embed="rId4">
            <a:alphaModFix/>
          </a:blip>
          <a:stretch>
            <a:fillRect/>
          </a:stretch>
        </p:blipFill>
        <p:spPr>
          <a:xfrm>
            <a:off x="1611100" y="609600"/>
            <a:ext cx="5214275" cy="29330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7"/>
          <p:cNvSpPr txBox="1"/>
          <p:nvPr/>
        </p:nvSpPr>
        <p:spPr>
          <a:xfrm>
            <a:off x="1975275" y="3412675"/>
            <a:ext cx="5809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Gertrude Stein, If I Told Him, A Completed Portrait of Picasso (1923)</a:t>
            </a:r>
            <a:endParaRPr sz="1800"/>
          </a:p>
          <a:p>
            <a:pPr indent="0" lvl="0" marL="0" rtl="0" algn="l">
              <a:spcBef>
                <a:spcPts val="0"/>
              </a:spcBef>
              <a:spcAft>
                <a:spcPts val="0"/>
              </a:spcAft>
              <a:buNone/>
            </a:pPr>
            <a:br>
              <a:rPr lang="en" sz="1800"/>
            </a:br>
            <a:r>
              <a:rPr lang="en" sz="1800" u="sng">
                <a:solidFill>
                  <a:schemeClr val="hlink"/>
                </a:solidFill>
                <a:hlinkClick r:id="rId3"/>
              </a:rPr>
              <a:t>https://www.youtube.com/watch?v=63L1_8NnD2U</a:t>
            </a:r>
            <a:r>
              <a:rPr lang="en" sz="1800"/>
              <a:t> </a:t>
            </a:r>
            <a:endParaRPr sz="1800"/>
          </a:p>
        </p:txBody>
      </p:sp>
      <p:pic>
        <p:nvPicPr>
          <p:cNvPr id="196" name="Google Shape;196;p37"/>
          <p:cNvPicPr preferRelativeResize="0"/>
          <p:nvPr/>
        </p:nvPicPr>
        <p:blipFill>
          <a:blip r:embed="rId4">
            <a:alphaModFix/>
          </a:blip>
          <a:stretch>
            <a:fillRect/>
          </a:stretch>
        </p:blipFill>
        <p:spPr>
          <a:xfrm>
            <a:off x="310575" y="155950"/>
            <a:ext cx="4304963" cy="3115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38"/>
          <p:cNvPicPr preferRelativeResize="0"/>
          <p:nvPr/>
        </p:nvPicPr>
        <p:blipFill>
          <a:blip r:embed="rId3">
            <a:alphaModFix/>
          </a:blip>
          <a:stretch>
            <a:fillRect/>
          </a:stretch>
        </p:blipFill>
        <p:spPr>
          <a:xfrm>
            <a:off x="2558150" y="544300"/>
            <a:ext cx="2648774" cy="3540026"/>
          </a:xfrm>
          <a:prstGeom prst="rect">
            <a:avLst/>
          </a:prstGeom>
          <a:noFill/>
          <a:ln>
            <a:noFill/>
          </a:ln>
        </p:spPr>
      </p:pic>
      <p:sp>
        <p:nvSpPr>
          <p:cNvPr id="202" name="Google Shape;202;p38"/>
          <p:cNvSpPr txBox="1"/>
          <p:nvPr/>
        </p:nvSpPr>
        <p:spPr>
          <a:xfrm>
            <a:off x="2460175" y="4319150"/>
            <a:ext cx="4578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Pablo Picasso, The Student (1919)</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9"/>
          <p:cNvPicPr preferRelativeResize="0"/>
          <p:nvPr/>
        </p:nvPicPr>
        <p:blipFill>
          <a:blip r:embed="rId3">
            <a:alphaModFix/>
          </a:blip>
          <a:stretch>
            <a:fillRect/>
          </a:stretch>
        </p:blipFill>
        <p:spPr>
          <a:xfrm>
            <a:off x="2993575" y="304800"/>
            <a:ext cx="2552700" cy="3476625"/>
          </a:xfrm>
          <a:prstGeom prst="rect">
            <a:avLst/>
          </a:prstGeom>
          <a:noFill/>
          <a:ln>
            <a:noFill/>
          </a:ln>
        </p:spPr>
      </p:pic>
      <p:sp>
        <p:nvSpPr>
          <p:cNvPr id="208" name="Google Shape;208;p39"/>
          <p:cNvSpPr txBox="1"/>
          <p:nvPr/>
        </p:nvSpPr>
        <p:spPr>
          <a:xfrm>
            <a:off x="2928250" y="4060375"/>
            <a:ext cx="504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Surrealist exquisit corpse, 1927, by </a:t>
            </a:r>
            <a:r>
              <a:rPr lang="en" sz="1800"/>
              <a:t>Max Morise, Man Ray, André Breton &amp; Yves Tanguy</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0"/>
          <p:cNvPicPr preferRelativeResize="0"/>
          <p:nvPr/>
        </p:nvPicPr>
        <p:blipFill>
          <a:blip r:embed="rId3">
            <a:alphaModFix/>
          </a:blip>
          <a:stretch>
            <a:fillRect/>
          </a:stretch>
        </p:blipFill>
        <p:spPr>
          <a:xfrm>
            <a:off x="1458675" y="435425"/>
            <a:ext cx="5411250" cy="3568300"/>
          </a:xfrm>
          <a:prstGeom prst="rect">
            <a:avLst/>
          </a:prstGeom>
          <a:noFill/>
          <a:ln>
            <a:noFill/>
          </a:ln>
        </p:spPr>
      </p:pic>
      <p:sp>
        <p:nvSpPr>
          <p:cNvPr id="214" name="Google Shape;214;p40"/>
          <p:cNvSpPr txBox="1"/>
          <p:nvPr/>
        </p:nvSpPr>
        <p:spPr>
          <a:xfrm>
            <a:off x="1458675" y="40495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Aimé Césaire</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41"/>
          <p:cNvPicPr preferRelativeResize="0"/>
          <p:nvPr/>
        </p:nvPicPr>
        <p:blipFill>
          <a:blip r:embed="rId3">
            <a:alphaModFix/>
          </a:blip>
          <a:stretch>
            <a:fillRect/>
          </a:stretch>
        </p:blipFill>
        <p:spPr>
          <a:xfrm>
            <a:off x="870850" y="76200"/>
            <a:ext cx="7079010" cy="4838701"/>
          </a:xfrm>
          <a:prstGeom prst="rect">
            <a:avLst/>
          </a:prstGeom>
          <a:noFill/>
          <a:ln>
            <a:noFill/>
          </a:ln>
        </p:spPr>
      </p:pic>
      <p:sp>
        <p:nvSpPr>
          <p:cNvPr id="220" name="Google Shape;220;p41"/>
          <p:cNvSpPr txBox="1"/>
          <p:nvPr/>
        </p:nvSpPr>
        <p:spPr>
          <a:xfrm>
            <a:off x="7949850" y="566050"/>
            <a:ext cx="7707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202122"/>
                </a:solidFill>
                <a:highlight>
                  <a:srgbClr val="FFFFFF"/>
                </a:highlight>
              </a:rPr>
              <a:t>1939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2228350" y="331900"/>
            <a:ext cx="4288847" cy="4838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42"/>
          <p:cNvPicPr preferRelativeResize="0"/>
          <p:nvPr/>
        </p:nvPicPr>
        <p:blipFill>
          <a:blip r:embed="rId3">
            <a:alphaModFix/>
          </a:blip>
          <a:stretch>
            <a:fillRect/>
          </a:stretch>
        </p:blipFill>
        <p:spPr>
          <a:xfrm>
            <a:off x="1153875" y="485775"/>
            <a:ext cx="6667500" cy="4171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43"/>
          <p:cNvPicPr preferRelativeResize="0"/>
          <p:nvPr/>
        </p:nvPicPr>
        <p:blipFill>
          <a:blip r:embed="rId3">
            <a:alphaModFix/>
          </a:blip>
          <a:stretch>
            <a:fillRect/>
          </a:stretch>
        </p:blipFill>
        <p:spPr>
          <a:xfrm>
            <a:off x="1270000" y="152400"/>
            <a:ext cx="3225800" cy="4838700"/>
          </a:xfrm>
          <a:prstGeom prst="rect">
            <a:avLst/>
          </a:prstGeom>
          <a:noFill/>
          <a:ln>
            <a:noFill/>
          </a:ln>
        </p:spPr>
      </p:pic>
      <p:pic>
        <p:nvPicPr>
          <p:cNvPr id="231" name="Google Shape;231;p43"/>
          <p:cNvPicPr preferRelativeResize="0"/>
          <p:nvPr/>
        </p:nvPicPr>
        <p:blipFill>
          <a:blip r:embed="rId4">
            <a:alphaModFix/>
          </a:blip>
          <a:stretch>
            <a:fillRect/>
          </a:stretch>
        </p:blipFill>
        <p:spPr>
          <a:xfrm>
            <a:off x="4648200" y="152400"/>
            <a:ext cx="3225800" cy="4838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4"/>
          <p:cNvSpPr txBox="1"/>
          <p:nvPr/>
        </p:nvSpPr>
        <p:spPr>
          <a:xfrm>
            <a:off x="1077700" y="559950"/>
            <a:ext cx="6042600" cy="396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rgbClr val="212529"/>
                </a:solidFill>
                <a:highlight>
                  <a:srgbClr val="FFFFFF"/>
                </a:highlight>
              </a:rPr>
              <a:t>OULIPIAN TREATY</a:t>
            </a:r>
            <a:endParaRPr b="1" sz="2400">
              <a:solidFill>
                <a:srgbClr val="212529"/>
              </a:solidFill>
              <a:highlight>
                <a:srgbClr val="FFFFFF"/>
              </a:highlight>
            </a:endParaRPr>
          </a:p>
          <a:p>
            <a:pPr indent="0" lvl="0" marL="0" rtl="0" algn="l">
              <a:spcBef>
                <a:spcPts val="600"/>
              </a:spcBef>
              <a:spcAft>
                <a:spcPts val="0"/>
              </a:spcAft>
              <a:buNone/>
            </a:pPr>
            <a:r>
              <a:rPr lang="en" sz="1200">
                <a:solidFill>
                  <a:srgbClr val="484848"/>
                </a:solidFill>
                <a:highlight>
                  <a:srgbClr val="FFFFFF"/>
                </a:highlight>
              </a:rPr>
              <a:t>Oulipian treaty Subtle meaning Cold apocalypse</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Praise given</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Aztec melancholy Black handlebar Elementary opposition</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Chrome-plated sector</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Phonetic sum Slow household Elementary page</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Combinatory literature</a:t>
            </a:r>
            <a:endParaRPr sz="1200">
              <a:solidFill>
                <a:srgbClr val="484848"/>
              </a:solidFill>
              <a:highlight>
                <a:srgbClr val="FFFFFF"/>
              </a:highlight>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200">
                <a:solidFill>
                  <a:srgbClr val="484848"/>
                </a:solidFill>
                <a:highlight>
                  <a:srgbClr val="FFFFFF"/>
                </a:highlight>
              </a:rPr>
              <a:t>I am tall</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the earth grows</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I am born</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a man sleeps</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all ends</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Pierrot changed the</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meaning of the palindrome</a:t>
            </a:r>
            <a:endParaRPr sz="1200">
              <a:solidFill>
                <a:srgbClr val="484848"/>
              </a:solidFill>
              <a:highlight>
                <a:srgbClr val="FFFFFF"/>
              </a:highlight>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200">
                <a:solidFill>
                  <a:srgbClr val="484848"/>
                </a:solidFill>
                <a:highlight>
                  <a:srgbClr val="FFFFFF"/>
                </a:highlight>
              </a:rPr>
              <a:t>Nonexistent turn Invisible stations Lived autobiography</a:t>
            </a:r>
            <a:endParaRPr sz="1200">
              <a:solidFill>
                <a:srgbClr val="484848"/>
              </a:solidFill>
              <a:highlight>
                <a:srgbClr val="FFFFFF"/>
              </a:highlight>
            </a:endParaRPr>
          </a:p>
          <a:p>
            <a:pPr indent="0" lvl="0" marL="0" rtl="0" algn="l">
              <a:spcBef>
                <a:spcPts val="0"/>
              </a:spcBef>
              <a:spcAft>
                <a:spcPts val="0"/>
              </a:spcAft>
              <a:buNone/>
            </a:pPr>
            <a:r>
              <a:rPr lang="en" sz="1200">
                <a:solidFill>
                  <a:srgbClr val="484848"/>
                </a:solidFill>
                <a:highlight>
                  <a:srgbClr val="FFFFFF"/>
                </a:highlight>
              </a:rPr>
              <a:t>Unforgettable column</a:t>
            </a:r>
            <a:endParaRPr sz="1200">
              <a:solidFill>
                <a:srgbClr val="212529"/>
              </a:solidFill>
              <a:highlight>
                <a:srgbClr val="FFFFFF"/>
              </a:highlight>
            </a:endParaRPr>
          </a:p>
          <a:p>
            <a:pPr indent="0" lvl="0" marL="0" rtl="0" algn="l">
              <a:spcBef>
                <a:spcPts val="0"/>
              </a:spcBef>
              <a:spcAft>
                <a:spcPts val="0"/>
              </a:spcAft>
              <a:buNone/>
            </a:pPr>
            <a:r>
              <a:t/>
            </a:r>
            <a:endParaRPr sz="1100">
              <a:solidFill>
                <a:schemeClr val="dk1"/>
              </a:solidFill>
            </a:endParaRPr>
          </a:p>
        </p:txBody>
      </p:sp>
      <p:pic>
        <p:nvPicPr>
          <p:cNvPr id="237" name="Google Shape;237;p44"/>
          <p:cNvPicPr preferRelativeResize="0"/>
          <p:nvPr/>
        </p:nvPicPr>
        <p:blipFill>
          <a:blip r:embed="rId3">
            <a:alphaModFix/>
          </a:blip>
          <a:stretch>
            <a:fillRect/>
          </a:stretch>
        </p:blipFill>
        <p:spPr>
          <a:xfrm>
            <a:off x="7283575" y="152400"/>
            <a:ext cx="1708025" cy="1692775"/>
          </a:xfrm>
          <a:prstGeom prst="rect">
            <a:avLst/>
          </a:prstGeom>
          <a:noFill/>
          <a:ln>
            <a:noFill/>
          </a:ln>
        </p:spPr>
      </p:pic>
      <p:sp>
        <p:nvSpPr>
          <p:cNvPr id="238" name="Google Shape;238;p44"/>
          <p:cNvSpPr txBox="1"/>
          <p:nvPr/>
        </p:nvSpPr>
        <p:spPr>
          <a:xfrm>
            <a:off x="7207438" y="1845175"/>
            <a:ext cx="18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Michelle Grangaud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5"/>
          <p:cNvPicPr preferRelativeResize="0"/>
          <p:nvPr/>
        </p:nvPicPr>
        <p:blipFill rotWithShape="1">
          <a:blip r:embed="rId3">
            <a:alphaModFix/>
          </a:blip>
          <a:srcRect b="0" l="0" r="0" t="8307"/>
          <a:stretch/>
        </p:blipFill>
        <p:spPr>
          <a:xfrm>
            <a:off x="1273600" y="0"/>
            <a:ext cx="4823451" cy="5143501"/>
          </a:xfrm>
          <a:prstGeom prst="rect">
            <a:avLst/>
          </a:prstGeom>
          <a:noFill/>
          <a:ln>
            <a:noFill/>
          </a:ln>
        </p:spPr>
      </p:pic>
      <p:sp>
        <p:nvSpPr>
          <p:cNvPr id="244" name="Google Shape;244;p45"/>
          <p:cNvSpPr txBox="1"/>
          <p:nvPr/>
        </p:nvSpPr>
        <p:spPr>
          <a:xfrm flipH="1">
            <a:off x="6706825" y="1896400"/>
            <a:ext cx="1774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Code poetry by </a:t>
            </a:r>
            <a:br>
              <a:rPr lang="en"/>
            </a:br>
            <a:r>
              <a:rPr lang="en"/>
              <a:t>mez breeze </a:t>
            </a:r>
            <a:br>
              <a:rPr lang="en"/>
            </a:br>
            <a:r>
              <a:rPr lang="en"/>
              <a:t>(early 2000s, Australia)</a:t>
            </a:r>
            <a:endParaRPr/>
          </a:p>
        </p:txBody>
      </p:sp>
      <p:pic>
        <p:nvPicPr>
          <p:cNvPr id="245" name="Google Shape;245;p45"/>
          <p:cNvPicPr preferRelativeResize="0"/>
          <p:nvPr/>
        </p:nvPicPr>
        <p:blipFill>
          <a:blip r:embed="rId4">
            <a:alphaModFix/>
          </a:blip>
          <a:stretch>
            <a:fillRect/>
          </a:stretch>
        </p:blipFill>
        <p:spPr>
          <a:xfrm>
            <a:off x="6358301" y="3051950"/>
            <a:ext cx="2662828" cy="18956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6"/>
          <p:cNvPicPr preferRelativeResize="0"/>
          <p:nvPr/>
        </p:nvPicPr>
        <p:blipFill>
          <a:blip r:embed="rId3">
            <a:alphaModFix/>
          </a:blip>
          <a:stretch>
            <a:fillRect/>
          </a:stretch>
        </p:blipFill>
        <p:spPr>
          <a:xfrm>
            <a:off x="217725" y="816425"/>
            <a:ext cx="8839199" cy="37582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7"/>
          <p:cNvPicPr preferRelativeResize="0"/>
          <p:nvPr/>
        </p:nvPicPr>
        <p:blipFill>
          <a:blip r:embed="rId3">
            <a:alphaModFix/>
          </a:blip>
          <a:stretch>
            <a:fillRect/>
          </a:stretch>
        </p:blipFill>
        <p:spPr>
          <a:xfrm>
            <a:off x="2288875" y="304800"/>
            <a:ext cx="4566252" cy="4838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8"/>
          <p:cNvPicPr preferRelativeResize="0"/>
          <p:nvPr/>
        </p:nvPicPr>
        <p:blipFill>
          <a:blip r:embed="rId3">
            <a:alphaModFix/>
          </a:blip>
          <a:stretch>
            <a:fillRect/>
          </a:stretch>
        </p:blipFill>
        <p:spPr>
          <a:xfrm>
            <a:off x="1342000" y="152400"/>
            <a:ext cx="6460012" cy="4838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9"/>
          <p:cNvPicPr preferRelativeResize="0"/>
          <p:nvPr/>
        </p:nvPicPr>
        <p:blipFill>
          <a:blip r:embed="rId3">
            <a:alphaModFix/>
          </a:blip>
          <a:stretch>
            <a:fillRect/>
          </a:stretch>
        </p:blipFill>
        <p:spPr>
          <a:xfrm>
            <a:off x="2764975" y="228575"/>
            <a:ext cx="3216341"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2011750" y="86725"/>
            <a:ext cx="5120499" cy="4311551"/>
          </a:xfrm>
          <a:prstGeom prst="rect">
            <a:avLst/>
          </a:prstGeom>
          <a:noFill/>
          <a:ln>
            <a:noFill/>
          </a:ln>
        </p:spPr>
      </p:pic>
      <p:sp>
        <p:nvSpPr>
          <p:cNvPr id="70" name="Google Shape;70;p16"/>
          <p:cNvSpPr txBox="1"/>
          <p:nvPr/>
        </p:nvSpPr>
        <p:spPr>
          <a:xfrm>
            <a:off x="3598800" y="4464675"/>
            <a:ext cx="194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http://textfiles.com/art/</a:t>
            </a: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1723700" y="217425"/>
            <a:ext cx="5696598" cy="3992000"/>
          </a:xfrm>
          <a:prstGeom prst="rect">
            <a:avLst/>
          </a:prstGeom>
          <a:noFill/>
          <a:ln>
            <a:noFill/>
          </a:ln>
        </p:spPr>
      </p:pic>
      <p:sp>
        <p:nvSpPr>
          <p:cNvPr id="76" name="Google Shape;76;p17"/>
          <p:cNvSpPr txBox="1"/>
          <p:nvPr/>
        </p:nvSpPr>
        <p:spPr>
          <a:xfrm>
            <a:off x="1696525" y="42711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Ruth Wolf-Rehfeldt, 1974</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152400" y="152400"/>
            <a:ext cx="6031725" cy="4173950"/>
          </a:xfrm>
          <a:prstGeom prst="rect">
            <a:avLst/>
          </a:prstGeom>
          <a:noFill/>
          <a:ln>
            <a:noFill/>
          </a:ln>
        </p:spPr>
      </p:pic>
      <p:pic>
        <p:nvPicPr>
          <p:cNvPr id="82" name="Google Shape;82;p18"/>
          <p:cNvPicPr preferRelativeResize="0"/>
          <p:nvPr/>
        </p:nvPicPr>
        <p:blipFill rotWithShape="1">
          <a:blip r:embed="rId4">
            <a:alphaModFix/>
          </a:blip>
          <a:srcRect b="27999" l="25680" r="25514" t="24591"/>
          <a:stretch/>
        </p:blipFill>
        <p:spPr>
          <a:xfrm>
            <a:off x="5061875" y="524700"/>
            <a:ext cx="3995049" cy="2438400"/>
          </a:xfrm>
          <a:prstGeom prst="rect">
            <a:avLst/>
          </a:prstGeom>
          <a:noFill/>
          <a:ln>
            <a:noFill/>
          </a:ln>
        </p:spPr>
      </p:pic>
      <p:sp>
        <p:nvSpPr>
          <p:cNvPr id="83" name="Google Shape;83;p18"/>
          <p:cNvSpPr txBox="1"/>
          <p:nvPr/>
        </p:nvSpPr>
        <p:spPr>
          <a:xfrm>
            <a:off x="2259625" y="4403025"/>
            <a:ext cx="4773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Mieko Shiomi, Spatial Poem (1965)</a:t>
            </a:r>
            <a:endParaRPr sz="1800">
              <a:solidFill>
                <a:srgbClr val="202122"/>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9"/>
          <p:cNvPicPr preferRelativeResize="0"/>
          <p:nvPr/>
        </p:nvPicPr>
        <p:blipFill>
          <a:blip r:embed="rId3">
            <a:alphaModFix/>
          </a:blip>
          <a:stretch>
            <a:fillRect/>
          </a:stretch>
        </p:blipFill>
        <p:spPr>
          <a:xfrm>
            <a:off x="2981800" y="174100"/>
            <a:ext cx="2818400" cy="3523000"/>
          </a:xfrm>
          <a:prstGeom prst="rect">
            <a:avLst/>
          </a:prstGeom>
          <a:noFill/>
          <a:ln cap="flat" cmpd="sng" w="9525">
            <a:solidFill>
              <a:schemeClr val="dk2"/>
            </a:solidFill>
            <a:prstDash val="solid"/>
            <a:round/>
            <a:headEnd len="sm" w="sm" type="none"/>
            <a:tailEnd len="sm" w="sm" type="none"/>
          </a:ln>
        </p:spPr>
      </p:pic>
      <p:sp>
        <p:nvSpPr>
          <p:cNvPr id="89" name="Google Shape;89;p19"/>
          <p:cNvSpPr txBox="1"/>
          <p:nvPr/>
        </p:nvSpPr>
        <p:spPr>
          <a:xfrm>
            <a:off x="2891000" y="3978475"/>
            <a:ext cx="440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Paul van Ostaijen, </a:t>
            </a:r>
            <a:r>
              <a:rPr i="1" lang="en" sz="1800">
                <a:solidFill>
                  <a:srgbClr val="202122"/>
                </a:solidFill>
                <a:highlight>
                  <a:srgbClr val="FFFFFF"/>
                </a:highlight>
              </a:rPr>
              <a:t>Bezette Stad, </a:t>
            </a:r>
            <a:r>
              <a:rPr lang="en" sz="1800">
                <a:solidFill>
                  <a:srgbClr val="202122"/>
                </a:solidFill>
                <a:highlight>
                  <a:srgbClr val="FFFFFF"/>
                </a:highlight>
              </a:rPr>
              <a:t>1921</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0"/>
          <p:cNvPicPr preferRelativeResize="0"/>
          <p:nvPr/>
        </p:nvPicPr>
        <p:blipFill>
          <a:blip r:embed="rId3">
            <a:alphaModFix/>
          </a:blip>
          <a:stretch>
            <a:fillRect/>
          </a:stretch>
        </p:blipFill>
        <p:spPr>
          <a:xfrm>
            <a:off x="1978450" y="201200"/>
            <a:ext cx="5187101" cy="3665800"/>
          </a:xfrm>
          <a:prstGeom prst="rect">
            <a:avLst/>
          </a:prstGeom>
          <a:noFill/>
          <a:ln>
            <a:noFill/>
          </a:ln>
        </p:spPr>
      </p:pic>
      <p:sp>
        <p:nvSpPr>
          <p:cNvPr id="95" name="Google Shape;95;p20"/>
          <p:cNvSpPr txBox="1"/>
          <p:nvPr/>
        </p:nvSpPr>
        <p:spPr>
          <a:xfrm>
            <a:off x="2891000" y="39784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Megan Hoogenboom, 2014</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2897849" y="237999"/>
            <a:ext cx="3348301" cy="4232924"/>
          </a:xfrm>
          <a:prstGeom prst="rect">
            <a:avLst/>
          </a:prstGeom>
          <a:noFill/>
          <a:ln>
            <a:noFill/>
          </a:ln>
        </p:spPr>
      </p:pic>
      <p:sp>
        <p:nvSpPr>
          <p:cNvPr id="101" name="Google Shape;101;p21"/>
          <p:cNvSpPr txBox="1"/>
          <p:nvPr/>
        </p:nvSpPr>
        <p:spPr>
          <a:xfrm>
            <a:off x="2897850" y="4606675"/>
            <a:ext cx="3786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122"/>
                </a:solidFill>
                <a:highlight>
                  <a:srgbClr val="FFFFFF"/>
                </a:highlight>
              </a:rPr>
              <a:t>Hrabanus Maurus, ca. 850</a:t>
            </a:r>
            <a:endParaRPr sz="1800">
              <a:solidFill>
                <a:srgbClr val="202122"/>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