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26.xml.rels" ContentType="application/vnd.openxmlformats-package.relationships+xml"/>
  <Override PartName="/ppt/notesSlides/_rels/notesSlide14.xml.rels" ContentType="application/vnd.openxmlformats-package.relationships+xml"/>
  <Override PartName="/ppt/notesSlides/_rels/notesSlide18.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1.xml.rels" ContentType="application/vnd.openxmlformats-package.relationships+xml"/>
  <Override PartName="/ppt/notesSlides/_rels/notesSlide25.xml.rels" ContentType="application/vnd.openxmlformats-package.relationships+xml"/>
  <Override PartName="/ppt/notesSlides/_rels/notesSlide9.xml.rels" ContentType="application/vnd.openxmlformats-package.relationships+xml"/>
  <Override PartName="/ppt/notesSlides/_rels/notesSlide20.xml.rels" ContentType="application/vnd.openxmlformats-package.relationships+xml"/>
  <Override PartName="/ppt/notesSlides/_rels/notesSlide24.xml.rels" ContentType="application/vnd.openxmlformats-package.relationships+xml"/>
  <Override PartName="/ppt/notesSlides/_rels/notesSlide17.xml.rels" ContentType="application/vnd.openxmlformats-package.relationships+xml"/>
  <Override PartName="/ppt/notesSlides/_rels/notesSlide8.xml.rels" ContentType="application/vnd.openxmlformats-package.relationships+xml"/>
  <Override PartName="/ppt/notesSlides/_rels/notesSlide6.xml.rels" ContentType="application/vnd.openxmlformats-package.relationships+xml"/>
  <Override PartName="/ppt/notesSlides/_rels/notesSlide15.xml.rels" ContentType="application/vnd.openxmlformats-package.relationships+xml"/>
  <Override PartName="/ppt/notesSlides/_rels/notesSlide22.xml.rels" ContentType="application/vnd.openxmlformats-package.relationships+xml"/>
  <Override PartName="/ppt/notesSlides/_rels/notesSlide21.xml.rels" ContentType="application/vnd.openxmlformats-package.relationships+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9.png" ContentType="image/png"/>
  <Override PartName="/ppt/media/image13.png" ContentType="image/png"/>
  <Override PartName="/ppt/media/image15.png" ContentType="image/png"/>
  <Override PartName="/ppt/media/image14.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40"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latin typeface="Arial"/>
              </a:rPr>
              <a:t>Click to edit the notes format</a:t>
            </a:r>
            <a:endParaRPr b="0" lang="en-US" sz="2000" spc="-1" strike="noStrike">
              <a:latin typeface="Arial"/>
            </a:endParaRPr>
          </a:p>
        </p:txBody>
      </p:sp>
      <p:sp>
        <p:nvSpPr>
          <p:cNvPr id="41"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latin typeface="Times New Roman"/>
              </a:rPr>
              <a:t>&lt;header&gt;</a:t>
            </a:r>
            <a:endParaRPr b="0" lang="en-US" sz="1400" spc="-1" strike="noStrike">
              <a:latin typeface="Times New Roman"/>
            </a:endParaRPr>
          </a:p>
        </p:txBody>
      </p:sp>
      <p:sp>
        <p:nvSpPr>
          <p:cNvPr id="42" name="PlaceHolder 4"/>
          <p:cNvSpPr>
            <a:spLocks noGrp="1"/>
          </p:cNvSpPr>
          <p:nvPr>
            <p:ph type="dt" idx="2"/>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latin typeface="Times New Roman"/>
              </a:defRPr>
            </a:lvl1pPr>
          </a:lstStyle>
          <a:p>
            <a:pPr indent="0" algn="r">
              <a:buNone/>
            </a:pPr>
            <a:r>
              <a:rPr b="0" lang="en-US" sz="1400" spc="-1" strike="noStrike">
                <a:latin typeface="Times New Roman"/>
              </a:rPr>
              <a:t>&lt;date/time&gt;</a:t>
            </a:r>
            <a:endParaRPr b="0" lang="en-US" sz="1400" spc="-1" strike="noStrike">
              <a:latin typeface="Times New Roman"/>
            </a:endParaRPr>
          </a:p>
        </p:txBody>
      </p:sp>
      <p:sp>
        <p:nvSpPr>
          <p:cNvPr id="43" name="PlaceHolder 5"/>
          <p:cNvSpPr>
            <a:spLocks noGrp="1"/>
          </p:cNvSpPr>
          <p:nvPr>
            <p:ph type="ftr" idx="3"/>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latin typeface="Times New Roman"/>
              </a:defRPr>
            </a:lvl1pPr>
          </a:lstStyle>
          <a:p>
            <a:pPr indent="0">
              <a:buNone/>
            </a:pPr>
            <a:r>
              <a:rPr b="0" lang="en-US" sz="1400" spc="-1" strike="noStrike">
                <a:latin typeface="Times New Roman"/>
              </a:rPr>
              <a:t>&lt;footer&gt;</a:t>
            </a:r>
            <a:endParaRPr b="0" lang="en-US" sz="1400" spc="-1" strike="noStrike">
              <a:latin typeface="Times New Roman"/>
            </a:endParaRPr>
          </a:p>
        </p:txBody>
      </p:sp>
      <p:sp>
        <p:nvSpPr>
          <p:cNvPr id="44" name="PlaceHolder 6"/>
          <p:cNvSpPr>
            <a:spLocks noGrp="1"/>
          </p:cNvSpPr>
          <p:nvPr>
            <p:ph type="sldNum" idx="4"/>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latin typeface="Times New Roman"/>
              </a:defRPr>
            </a:lvl1pPr>
          </a:lstStyle>
          <a:p>
            <a:pPr indent="0" algn="r">
              <a:buNone/>
            </a:pPr>
            <a:fld id="{8F076B8C-50B8-4FA1-A764-6C50BAEF1034}"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381240" y="685800"/>
            <a:ext cx="6095880" cy="3428640"/>
          </a:xfrm>
          <a:prstGeom prst="rect">
            <a:avLst/>
          </a:prstGeom>
          <a:ln w="0">
            <a:noFill/>
          </a:ln>
        </p:spPr>
      </p:sp>
      <p:sp>
        <p:nvSpPr>
          <p:cNvPr id="80"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Florian → legt uit over verschil robotica AI. Zowel kansen als gevaren staan centraal in deze presentatie. </a:t>
            </a:r>
            <a:endParaRPr b="0" lang="en-US" sz="11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sldImg"/>
          </p:nvPr>
        </p:nvSpPr>
        <p:spPr>
          <a:xfrm>
            <a:off x="381240" y="685800"/>
            <a:ext cx="6095520" cy="3428640"/>
          </a:xfrm>
          <a:prstGeom prst="rect">
            <a:avLst/>
          </a:prstGeom>
          <a:ln w="0">
            <a:noFill/>
          </a:ln>
        </p:spPr>
      </p:sp>
      <p:sp>
        <p:nvSpPr>
          <p:cNvPr id="94"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Florian: Een goed voorbeeld van automatische AI analyse is gezichtsherkenning en stemanalyse, die het mogelijk maakt om mensen in gearchiveerde foto's of in geluidsopnames achteraf te identificeren. Door middel van deze en andere AI technieken kunnen derde partijen onderzoeksgegevens de-anonimiseren. </a:t>
            </a:r>
            <a:endParaRPr b="0" lang="en-US" sz="11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sldImg"/>
          </p:nvPr>
        </p:nvSpPr>
        <p:spPr>
          <a:xfrm>
            <a:off x="381240" y="685800"/>
            <a:ext cx="6095520" cy="3428640"/>
          </a:xfrm>
          <a:prstGeom prst="rect">
            <a:avLst/>
          </a:prstGeom>
          <a:ln w="0">
            <a:noFill/>
          </a:ln>
        </p:spPr>
      </p:sp>
      <p:sp>
        <p:nvSpPr>
          <p:cNvPr id="96"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Jelle</a:t>
            </a:r>
            <a:endParaRPr b="0" lang="en-US" sz="11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381240" y="685800"/>
            <a:ext cx="6095520" cy="3428640"/>
          </a:xfrm>
          <a:prstGeom prst="rect">
            <a:avLst/>
          </a:prstGeom>
          <a:ln w="0">
            <a:noFill/>
          </a:ln>
        </p:spPr>
      </p:sp>
      <p:sp>
        <p:nvSpPr>
          <p:cNvPr id="98"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Florian: AI-gebaseerde vertaling is dankzij machine learning zeer goed geworden en wordt steeds beter. Ze zijn handige tools in het onderzoek. Naast het privacy- bestaat hier ook een auteursrechtelijk probleem: Als je een research paper met de hulp van DeepL of Google Translate vertaald, maak je een upload van de tekst op de server van het bedrijf, en wordt de tekst gebruikt als data set voor machine learning. Dit kan in strijd zijn met auteurs- en persoonlijkheidsrechten.</a:t>
            </a:r>
            <a:endParaRPr b="0" lang="en-US" sz="11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sldImg"/>
          </p:nvPr>
        </p:nvSpPr>
        <p:spPr>
          <a:xfrm>
            <a:off x="381240" y="685800"/>
            <a:ext cx="6095520" cy="3428640"/>
          </a:xfrm>
          <a:prstGeom prst="rect">
            <a:avLst/>
          </a:prstGeom>
          <a:ln w="0">
            <a:noFill/>
          </a:ln>
        </p:spPr>
      </p:sp>
      <p:sp>
        <p:nvSpPr>
          <p:cNvPr id="100"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Florian: Daarnaast blijven er ook altijd vragen mbt de betrouwbaarheid van automatische vertalingen.</a:t>
            </a:r>
            <a:endParaRPr b="0" lang="en-US" sz="11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sldImg"/>
          </p:nvPr>
        </p:nvSpPr>
        <p:spPr>
          <a:xfrm>
            <a:off x="381240" y="685800"/>
            <a:ext cx="6095520" cy="3428640"/>
          </a:xfrm>
          <a:prstGeom prst="rect">
            <a:avLst/>
          </a:prstGeom>
          <a:ln w="0">
            <a:noFill/>
          </a:ln>
        </p:spPr>
      </p:sp>
      <p:sp>
        <p:nvSpPr>
          <p:cNvPr id="102"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Florian: Fotografie wordt ook gebruikt in onderzoek, bijvoorbeeld in technisch onderzoek en sociaalwetenschappelijk veldonderzoek. Smartphones zijn de meest gebruikelijke camera’s in de huidige tijd. Wat echter weinig mensen weten: Een smartphone foto wordt door middel van AI samengerekend uit een serie van foto’s, zodat bijvoorbeeld de ogen van een gefotografeerde persoon in seconde 1 opgenomen zijn en de mond in seconde 2</a:t>
            </a:r>
            <a:endParaRPr b="0" lang="en-US" sz="11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sldImg"/>
          </p:nvPr>
        </p:nvSpPr>
        <p:spPr>
          <a:xfrm>
            <a:off x="381240" y="685800"/>
            <a:ext cx="6095520" cy="3428640"/>
          </a:xfrm>
          <a:prstGeom prst="rect">
            <a:avLst/>
          </a:prstGeom>
          <a:ln w="0">
            <a:noFill/>
          </a:ln>
        </p:spPr>
      </p:sp>
      <p:sp>
        <p:nvSpPr>
          <p:cNvPr id="104"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solidFill>
                  <a:schemeClr val="dk1"/>
                </a:solidFill>
                <a:latin typeface="Arial"/>
              </a:rPr>
              <a:t>Florian: De MIT onderzoeker Ramesh Raskar, MIT, beweert daarom dat vanwege AI het photorealisme “dood” is : “we should bury it, and it’s all about hallucination”.</a:t>
            </a:r>
            <a:endParaRPr b="0" lang="en-US" sz="1100" spc="-1" strike="noStrike">
              <a:latin typeface="Arial"/>
            </a:endParaRPr>
          </a:p>
          <a:p>
            <a:pPr indent="0">
              <a:lnSpc>
                <a:spcPct val="100000"/>
              </a:lnSpc>
              <a:buNone/>
              <a:tabLst>
                <a:tab algn="l" pos="0"/>
              </a:tabLst>
            </a:pPr>
            <a:endParaRPr b="0" lang="en-US" sz="11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sldImg"/>
          </p:nvPr>
        </p:nvSpPr>
        <p:spPr>
          <a:xfrm>
            <a:off x="381240" y="685800"/>
            <a:ext cx="6095520" cy="3428640"/>
          </a:xfrm>
          <a:prstGeom prst="rect">
            <a:avLst/>
          </a:prstGeom>
          <a:ln w="0">
            <a:noFill/>
          </a:ln>
        </p:spPr>
      </p:sp>
      <p:sp>
        <p:nvSpPr>
          <p:cNvPr id="82"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Florian: Kunstmatige intelligentie is een breed onderzoeksveld. Machine learning is slechts maar een onderdeel ervan, maar domineert sinds ongeveer 10 jaren de toegepaste AI. In de commerciële wereld is "AI" feitelijk synoniem met machine learning. Omdat we over alledaagse toepassingen van AI praten, gaan onze praktijkvoorbeelden over machine learning-gebaseerde AI. </a:t>
            </a:r>
            <a:br>
              <a:rPr sz="1100"/>
            </a:br>
            <a:r>
              <a:rPr b="0" lang="en" sz="1100" spc="-1" strike="noStrike">
                <a:latin typeface="Arial"/>
              </a:rPr>
              <a:t>Jelle: Zowel kansen als gevaren staan centraal in deze presentatie. </a:t>
            </a:r>
            <a:endParaRPr b="0" lang="en-US" sz="11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sldImg"/>
          </p:nvPr>
        </p:nvSpPr>
        <p:spPr>
          <a:xfrm>
            <a:off x="381240" y="685800"/>
            <a:ext cx="6095520" cy="3428640"/>
          </a:xfrm>
          <a:prstGeom prst="rect">
            <a:avLst/>
          </a:prstGeom>
          <a:ln w="0">
            <a:noFill/>
          </a:ln>
        </p:spPr>
      </p:sp>
      <p:sp>
        <p:nvSpPr>
          <p:cNvPr id="106"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Florian: Over hallucinatie gesproken: sinds deze zomer is er een boom van AI-gebaseerde beeldgeneratoren waarmee zelfs fotorealistische beelden door tekst input kunnen worden gegenereerd (in dit geval: “wetenschappers ontdekken het vuur, in zwart/wit). In de onderzoekspraktijk zou je deze generatoren kunnen gebruiken voor illustraties, of ook voor de visuele verbetering van al bestaande schetsmatige visualisaties. Maar ook hier zit een probleem met auteurs- en persoonlijkheidsrecht omdat deze generatoren intern, en zonder licentie, beeldmateriaal gebruiken dat beschermd is.</a:t>
            </a:r>
            <a:endParaRPr b="0" lang="en-US" sz="11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sldImg"/>
          </p:nvPr>
        </p:nvSpPr>
        <p:spPr>
          <a:xfrm>
            <a:off x="381240" y="685800"/>
            <a:ext cx="6095520" cy="3428640"/>
          </a:xfrm>
          <a:prstGeom prst="rect">
            <a:avLst/>
          </a:prstGeom>
          <a:ln w="0">
            <a:noFill/>
          </a:ln>
        </p:spPr>
      </p:sp>
      <p:sp>
        <p:nvSpPr>
          <p:cNvPr id="108"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Florian: Ook hier zitten we met het probleem van de interne bias van machine learning. Deze generator creëert bijvoorbeeld uit de input "twee meisjes" alleen witte meisjes (en dan nogal grotesk in de stijl van schilderijen van Francis Bacon - maar je kunt de gezichten nu al automatisch retoucheren met andere AI-tools).</a:t>
            </a:r>
            <a:endParaRPr b="0" lang="en-US" sz="11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sldImg"/>
          </p:nvPr>
        </p:nvSpPr>
        <p:spPr>
          <a:xfrm>
            <a:off x="381240" y="685800"/>
            <a:ext cx="6095520" cy="3428640"/>
          </a:xfrm>
          <a:prstGeom prst="rect">
            <a:avLst/>
          </a:prstGeom>
          <a:ln w="0">
            <a:noFill/>
          </a:ln>
        </p:spPr>
      </p:sp>
      <p:sp>
        <p:nvSpPr>
          <p:cNvPr id="110"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400" spc="-1" strike="noStrike">
                <a:solidFill>
                  <a:schemeClr val="dk1"/>
                </a:solidFill>
                <a:latin typeface="Arial"/>
              </a:rPr>
              <a:t>Jelle: Qua beeld en geluid (ogen en oren) moeten we leren om echt en nep goed van elkaar te blijven scheiden. </a:t>
            </a:r>
            <a:endParaRPr b="0" lang="en-US" sz="1400" spc="-1" strike="noStrike">
              <a:latin typeface="Arial"/>
            </a:endParaRPr>
          </a:p>
          <a:p>
            <a:pPr indent="0">
              <a:lnSpc>
                <a:spcPct val="100000"/>
              </a:lnSpc>
              <a:buNone/>
              <a:tabLst>
                <a:tab algn="l" pos="0"/>
              </a:tabLst>
            </a:pPr>
            <a:endParaRPr b="0" lang="en-US" sz="1400" spc="-1" strike="noStrike">
              <a:latin typeface="Arial"/>
            </a:endParaRPr>
          </a:p>
          <a:p>
            <a:pPr indent="0">
              <a:lnSpc>
                <a:spcPct val="100000"/>
              </a:lnSpc>
              <a:buNone/>
              <a:tabLst>
                <a:tab algn="l" pos="0"/>
              </a:tabLst>
            </a:pPr>
            <a:r>
              <a:rPr b="0" lang="en" sz="1400" spc="-1" strike="noStrike">
                <a:solidFill>
                  <a:schemeClr val="dk1"/>
                </a:solidFill>
                <a:latin typeface="Arial"/>
              </a:rPr>
              <a:t>In de lijfwereld (waarin mensen elkaar echt ontmoeten) zal echtheid vanzelfsprekender blijven. Dit zou consequenties kunnen hebben voor het afnemen van onderzoek online, wat nu populair is maar straks moeilijk verifieerbaar. </a:t>
            </a:r>
            <a:endParaRPr b="0" lang="en-US" sz="14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sldImg"/>
          </p:nvPr>
        </p:nvSpPr>
        <p:spPr>
          <a:xfrm>
            <a:off x="381240" y="685800"/>
            <a:ext cx="6095520" cy="3428640"/>
          </a:xfrm>
          <a:prstGeom prst="rect">
            <a:avLst/>
          </a:prstGeom>
          <a:ln w="0">
            <a:noFill/>
          </a:ln>
        </p:spPr>
      </p:sp>
      <p:sp>
        <p:nvSpPr>
          <p:cNvPr id="112"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Florian: Vaak zijn de tekst- en beeldgeneratoren etalageprojecten voor commercieel verkochte AI-gebaseerde analysesoftware, hier bijvoorbeeld van het bedrijf OpenText/OpenAI, die ook achter de tekstgenerator GPT-3 staan. Het probleem bij deze AI analysewerktuigen is dat ze black boxes zijn en wij niet weten hoe ze intern functioneren en welke analysecriteria ze toepassen. Hier ligt een verleiding voor onderzoekers om gemakzuchtig te worden en deze tools kritiekloos bijvoorbeeld voor data analyse te gebruiken.</a:t>
            </a:r>
            <a:endParaRPr b="0" lang="en-US" sz="11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sldImg"/>
          </p:nvPr>
        </p:nvSpPr>
        <p:spPr>
          <a:xfrm>
            <a:off x="381240" y="685800"/>
            <a:ext cx="6095520" cy="3428640"/>
          </a:xfrm>
          <a:prstGeom prst="rect">
            <a:avLst/>
          </a:prstGeom>
          <a:ln w="0">
            <a:noFill/>
          </a:ln>
        </p:spPr>
      </p:sp>
      <p:sp>
        <p:nvSpPr>
          <p:cNvPr id="114"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Jelle: Onderzoek doen is iets anders dan slechts patroonherkenning van Google e.d. Dit blijft een cruciaal verschil: wetenschap is helder over methodegebruik en theoretische interpretatie. Patroonherkenning is vooronderzoek.   </a:t>
            </a:r>
            <a:endParaRPr b="0" lang="en-US" sz="11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sldImg"/>
          </p:nvPr>
        </p:nvSpPr>
        <p:spPr>
          <a:xfrm>
            <a:off x="381240" y="685800"/>
            <a:ext cx="6095520" cy="3428640"/>
          </a:xfrm>
          <a:prstGeom prst="rect">
            <a:avLst/>
          </a:prstGeom>
          <a:ln w="0">
            <a:noFill/>
          </a:ln>
        </p:spPr>
      </p:sp>
      <p:sp>
        <p:nvSpPr>
          <p:cNvPr id="116"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Jelle: Deze voorbeelden kort benoemen → maakt duidelijk dat AI in feite bestaande ontwikkelingen in onderzoekswereld </a:t>
            </a:r>
            <a:r>
              <a:rPr b="0" i="1" lang="en" sz="1100" spc="-1" strike="noStrike">
                <a:latin typeface="Arial"/>
              </a:rPr>
              <a:t>versterkt. </a:t>
            </a:r>
            <a:endParaRPr b="0" lang="en-US" sz="11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sldImg"/>
          </p:nvPr>
        </p:nvSpPr>
        <p:spPr>
          <a:xfrm>
            <a:off x="381240" y="685800"/>
            <a:ext cx="6095520" cy="3428640"/>
          </a:xfrm>
          <a:prstGeom prst="rect">
            <a:avLst/>
          </a:prstGeom>
          <a:ln w="0">
            <a:noFill/>
          </a:ln>
        </p:spPr>
      </p:sp>
      <p:sp>
        <p:nvSpPr>
          <p:cNvPr id="84"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Jelle: Media zijn niet alleen een instrument, maar veranderen ook de boodschap inhoudelijk. Moderne wetenschap en modern onderzoek is onlosmakelijk verbonden met de uitvinding van de drukpers. De opkomst van de tv veranderde politiek. Met de komst van de computer veranderde ook onderzoek. Met de komst van AI zal ook onderzoek behoorlijk veranderen. Hogere eisen aan data-sets, meer verificatie, meer automatische analyse. Wat nu je citatie-gemeenschap is, zal veranderen want de computer zal met je meedenken wie je kunt citeren. Een gevaar voor praktijkgericht onderzoek is dat AI-gedreven onderzoek hoofdzakelijk gericht zal zijn op de theoretische toptijdschriften. </a:t>
            </a:r>
            <a:endParaRPr b="0" lang="en-US" sz="11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381240" y="685800"/>
            <a:ext cx="6095520" cy="3428640"/>
          </a:xfrm>
          <a:prstGeom prst="rect">
            <a:avLst/>
          </a:prstGeom>
          <a:ln w="0">
            <a:noFill/>
          </a:ln>
        </p:spPr>
      </p:sp>
      <p:sp>
        <p:nvSpPr>
          <p:cNvPr id="86"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Florian: Een voorbeeld: Als ik - Florian Cramer - de woorden "algorithmic bias" in Google zoek, krijg ik deze resultaten. Het is geen toeval dat een artikel uit de Amerikaanse online-tijdschrift Vox op plaats 2 staat, omdat ik deze tijdschrift vaker lees. Jelle zou waarschijnlijk een ander resultaat hebben gekregen.</a:t>
            </a:r>
            <a:endParaRPr b="0" lang="en-US" sz="11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sldImg"/>
          </p:nvPr>
        </p:nvSpPr>
        <p:spPr>
          <a:xfrm>
            <a:off x="381240" y="685800"/>
            <a:ext cx="6095520" cy="3428640"/>
          </a:xfrm>
          <a:prstGeom prst="rect">
            <a:avLst/>
          </a:prstGeom>
          <a:ln w="0">
            <a:noFill/>
          </a:ln>
        </p:spPr>
      </p:sp>
      <p:sp>
        <p:nvSpPr>
          <p:cNvPr id="88"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Jelle</a:t>
            </a:r>
            <a:endParaRPr b="0" lang="en-US" sz="11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sldImg"/>
          </p:nvPr>
        </p:nvSpPr>
        <p:spPr>
          <a:xfrm>
            <a:off x="381240" y="685800"/>
            <a:ext cx="6095520" cy="3428640"/>
          </a:xfrm>
          <a:prstGeom prst="rect">
            <a:avLst/>
          </a:prstGeom>
          <a:ln w="0">
            <a:noFill/>
          </a:ln>
        </p:spPr>
      </p:sp>
      <p:sp>
        <p:nvSpPr>
          <p:cNvPr id="90"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Florian: Deze diensten kunnen spraakopnames door middel van AI automatisch vertalen naar teksten en ondertitels. In het geval van de Google voice recorder in Android is deze functionaliteit zelfs vast ingebouwd, en gebeurt de tekstherkenning automatisch bij elke opname. AI transcriptie is handig in de onderzoekspraktijk oa voor het transcriberen van interviews. Maar deze diensten creëren een privacy probleem omdat de opnames en teksten op de servers van de bedrijven worden upgeload en opgeslagen. Volgens Europese privacywetgeving mogen we wij deze diensten in het onderzoek daarom niet gebruiken.</a:t>
            </a:r>
            <a:endParaRPr b="0" lang="en-US" sz="11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Img"/>
          </p:nvPr>
        </p:nvSpPr>
        <p:spPr>
          <a:xfrm>
            <a:off x="381240" y="685800"/>
            <a:ext cx="6095520" cy="3428640"/>
          </a:xfrm>
          <a:prstGeom prst="rect">
            <a:avLst/>
          </a:prstGeom>
          <a:ln w="0">
            <a:noFill/>
          </a:ln>
        </p:spPr>
      </p:sp>
      <p:sp>
        <p:nvSpPr>
          <p:cNvPr id="92"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100" spc="-1" strike="noStrike">
                <a:latin typeface="Arial"/>
              </a:rPr>
              <a:t>Jelle</a:t>
            </a:r>
            <a:endParaRPr b="0" lang="en-US" sz="11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249BF3DC-94F8-401A-A3E2-867767A911EC}"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11760" y="744480"/>
            <a:ext cx="8520120" cy="205236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5"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6"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1A355B82-87F0-48E9-A883-3A63F6928E68}"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744480"/>
            <a:ext cx="8520120" cy="205236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8"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9"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0"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1"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 name="PlaceHolder 6"/>
          <p:cNvSpPr>
            <a:spLocks noGrp="1"/>
          </p:cNvSpPr>
          <p:nvPr>
            <p:ph type="sldNum" idx="1"/>
          </p:nvPr>
        </p:nvSpPr>
        <p:spPr/>
        <p:txBody>
          <a:bodyPr/>
          <a:p>
            <a:fld id="{36C490F9-8D9C-4F36-9F6C-EC8A429CB9B2}"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11760" y="744480"/>
            <a:ext cx="8520120" cy="205236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33"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4"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5"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6"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7"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8"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9" name="PlaceHolder 8"/>
          <p:cNvSpPr>
            <a:spLocks noGrp="1"/>
          </p:cNvSpPr>
          <p:nvPr>
            <p:ph type="sldNum" idx="1"/>
          </p:nvPr>
        </p:nvSpPr>
        <p:spPr/>
        <p:txBody>
          <a:bodyPr/>
          <a:p>
            <a:fld id="{B35C46C4-EB07-4915-AEF5-AEF0E5D3CEBD}"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744480"/>
            <a:ext cx="8520120" cy="205236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4"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en-US" sz="3200" spc="-1" strike="noStrike">
              <a:latin typeface="Arial"/>
            </a:endParaRPr>
          </a:p>
        </p:txBody>
      </p:sp>
      <p:sp>
        <p:nvSpPr>
          <p:cNvPr id="4" name="PlaceHolder 3"/>
          <p:cNvSpPr>
            <a:spLocks noGrp="1"/>
          </p:cNvSpPr>
          <p:nvPr>
            <p:ph type="sldNum" idx="1"/>
          </p:nvPr>
        </p:nvSpPr>
        <p:spPr/>
        <p:txBody>
          <a:bodyPr/>
          <a:p>
            <a:fld id="{CC5DF6A1-E658-4E5D-A88E-A41E1D3206FA}"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744480"/>
            <a:ext cx="8520120" cy="205236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6"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4" name="PlaceHolder 3"/>
          <p:cNvSpPr>
            <a:spLocks noGrp="1"/>
          </p:cNvSpPr>
          <p:nvPr>
            <p:ph type="sldNum" idx="1"/>
          </p:nvPr>
        </p:nvSpPr>
        <p:spPr/>
        <p:txBody>
          <a:bodyPr/>
          <a:p>
            <a:fld id="{BCDEA6F0-07A9-4B62-ACBF-8AF903D2F310}"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744480"/>
            <a:ext cx="8520120" cy="205236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8"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9"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B49284B0-A598-47D2-A955-ED4488AE03F0}"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744480"/>
            <a:ext cx="8520120" cy="205236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3" name="PlaceHolder 2"/>
          <p:cNvSpPr>
            <a:spLocks noGrp="1"/>
          </p:cNvSpPr>
          <p:nvPr>
            <p:ph type="sldNum" idx="1"/>
          </p:nvPr>
        </p:nvSpPr>
        <p:spPr/>
        <p:txBody>
          <a:bodyPr/>
          <a:p>
            <a:fld id="{52646B72-48B8-4AB2-B94E-BF0F3E191802}"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11760" y="744480"/>
            <a:ext cx="8520120" cy="9514800"/>
          </a:xfrm>
          <a:prstGeom prst="rect">
            <a:avLst/>
          </a:prstGeom>
          <a:noFill/>
          <a:ln w="0">
            <a:noFill/>
          </a:ln>
        </p:spPr>
        <p:txBody>
          <a:bodyPr lIns="0" rIns="0" tIns="0" bIns="0" anchor="ctr">
            <a:noAutofit/>
          </a:bodyPr>
          <a:p>
            <a:pPr algn="ctr"/>
            <a:endParaRPr b="0" lang="en-US" sz="3200" spc="-1" strike="noStrike">
              <a:latin typeface="Arial"/>
            </a:endParaRPr>
          </a:p>
        </p:txBody>
      </p:sp>
      <p:sp>
        <p:nvSpPr>
          <p:cNvPr id="3" name="PlaceHolder 2"/>
          <p:cNvSpPr>
            <a:spLocks noGrp="1"/>
          </p:cNvSpPr>
          <p:nvPr>
            <p:ph type="sldNum" idx="1"/>
          </p:nvPr>
        </p:nvSpPr>
        <p:spPr/>
        <p:txBody>
          <a:bodyPr/>
          <a:p>
            <a:fld id="{82C5B399-3E28-4D4B-88B9-587906D8862F}"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744480"/>
            <a:ext cx="8520120" cy="205236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3"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4"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5"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265995F1-0426-4934-BD2D-760261227BF0}"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744480"/>
            <a:ext cx="8520120" cy="205236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7"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8"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9"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CBC883A0-4D8F-4888-B906-77FE76D26AB0}"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744480"/>
            <a:ext cx="8520120" cy="205236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1"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2"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3"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3FAE8A2A-F757-4AB9-9D06-D77445732C19}"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744480"/>
            <a:ext cx="8520120" cy="2052360"/>
          </a:xfrm>
          <a:prstGeom prst="rect">
            <a:avLst/>
          </a:prstGeom>
          <a:noFill/>
          <a:ln w="0">
            <a:noFill/>
          </a:ln>
        </p:spPr>
        <p:txBody>
          <a:bodyPr tIns="91440" bIns="91440" anchor="b">
            <a:normAutofit/>
          </a:bodyPr>
          <a:p>
            <a:pPr indent="0">
              <a:buNone/>
            </a:pPr>
            <a:r>
              <a:rPr b="0" lang="en-US" sz="5200" spc="-1" strike="noStrike">
                <a:solidFill>
                  <a:srgbClr val="000000"/>
                </a:solidFill>
                <a:latin typeface="Arial"/>
              </a:rPr>
              <a:t>Click to edit the title text format</a:t>
            </a:r>
            <a:endParaRPr b="0" lang="en-US" sz="5200" spc="-1" strike="noStrike">
              <a:solidFill>
                <a:srgbClr val="000000"/>
              </a:solidFill>
              <a:latin typeface="Arial"/>
            </a:endParaRPr>
          </a:p>
        </p:txBody>
      </p:sp>
      <p:sp>
        <p:nvSpPr>
          <p:cNvPr id="1" name="PlaceHolder 2"/>
          <p:cNvSpPr>
            <a:spLocks noGrp="1"/>
          </p:cNvSpPr>
          <p:nvPr>
            <p:ph type="sldNum" idx="1"/>
          </p:nvPr>
        </p:nvSpPr>
        <p:spPr>
          <a:xfrm>
            <a:off x="8472600" y="4663080"/>
            <a:ext cx="548280" cy="393120"/>
          </a:xfrm>
          <a:prstGeom prst="rect">
            <a:avLst/>
          </a:prstGeom>
          <a:noFill/>
          <a:ln w="0">
            <a:noFill/>
          </a:ln>
        </p:spPr>
        <p:txBody>
          <a:bodyPr tIns="91440" bIns="91440" anchor="ctr">
            <a:normAutofit/>
          </a:bodyPr>
          <a:lstStyle>
            <a:lvl1pPr indent="0" algn="r">
              <a:lnSpc>
                <a:spcPct val="100000"/>
              </a:lnSpc>
              <a:buNone/>
              <a:tabLst>
                <a:tab algn="l" pos="0"/>
              </a:tabLst>
              <a:defRPr b="0" lang="en" sz="1000" spc="-1" strike="noStrike">
                <a:solidFill>
                  <a:schemeClr val="dk2"/>
                </a:solidFill>
                <a:latin typeface="Arial"/>
                <a:ea typeface="Arial"/>
              </a:defRPr>
            </a:lvl1pPr>
          </a:lstStyle>
          <a:p>
            <a:pPr indent="0" algn="r">
              <a:lnSpc>
                <a:spcPct val="100000"/>
              </a:lnSpc>
              <a:buNone/>
              <a:tabLst>
                <a:tab algn="l" pos="0"/>
              </a:tabLst>
            </a:pPr>
            <a:fld id="{65ABADFB-1592-49CD-9926-73CC2C92CD5D}" type="slidenum">
              <a:rPr b="0" lang="en" sz="1000" spc="-1" strike="noStrike">
                <a:solidFill>
                  <a:schemeClr val="dk2"/>
                </a:solidFill>
                <a:latin typeface="Arial"/>
                <a:ea typeface="Arial"/>
              </a:rPr>
              <a:t>&lt;number&gt;</a:t>
            </a:fld>
            <a:endParaRPr b="0" lang="en-US" sz="1000" spc="-1" strike="noStrike">
              <a:latin typeface="Times New Roman"/>
            </a:endParaRPr>
          </a:p>
        </p:txBody>
      </p:sp>
      <p:sp>
        <p:nvSpPr>
          <p:cNvPr id="2"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2.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PlaceHolder 1"/>
          <p:cNvSpPr>
            <a:spLocks noGrp="1"/>
          </p:cNvSpPr>
          <p:nvPr>
            <p:ph type="title"/>
          </p:nvPr>
        </p:nvSpPr>
        <p:spPr>
          <a:xfrm>
            <a:off x="2321280" y="1298160"/>
            <a:ext cx="3983760" cy="2269440"/>
          </a:xfrm>
          <a:prstGeom prst="rect">
            <a:avLst/>
          </a:prstGeom>
          <a:noFill/>
          <a:ln w="0">
            <a:noFill/>
          </a:ln>
        </p:spPr>
        <p:txBody>
          <a:bodyPr tIns="91440" bIns="91440" anchor="b">
            <a:normAutofit fontScale="63000"/>
          </a:bodyPr>
          <a:p>
            <a:pPr indent="0">
              <a:lnSpc>
                <a:spcPct val="100000"/>
              </a:lnSpc>
              <a:buNone/>
              <a:tabLst>
                <a:tab algn="l" pos="0"/>
              </a:tabLst>
            </a:pPr>
            <a:endParaRPr b="0" lang="en-US" sz="3600" spc="-1" strike="noStrike">
              <a:solidFill>
                <a:srgbClr val="000000"/>
              </a:solidFill>
              <a:latin typeface="Arial"/>
            </a:endParaRPr>
          </a:p>
          <a:p>
            <a:pPr indent="0">
              <a:lnSpc>
                <a:spcPct val="100000"/>
              </a:lnSpc>
              <a:buNone/>
              <a:tabLst>
                <a:tab algn="l" pos="0"/>
              </a:tabLst>
            </a:pPr>
            <a:endParaRPr b="0" lang="en-US" sz="3600" spc="-1" strike="noStrike">
              <a:solidFill>
                <a:srgbClr val="000000"/>
              </a:solidFill>
              <a:latin typeface="Arial"/>
            </a:endParaRPr>
          </a:p>
          <a:p>
            <a:pPr indent="0">
              <a:lnSpc>
                <a:spcPct val="100000"/>
              </a:lnSpc>
              <a:buNone/>
              <a:tabLst>
                <a:tab algn="l" pos="0"/>
              </a:tabLst>
            </a:pPr>
            <a:r>
              <a:rPr b="1" lang="en" sz="3600" spc="-1" strike="noStrike">
                <a:solidFill>
                  <a:schemeClr val="dk1"/>
                </a:solidFill>
                <a:latin typeface="Helvetica Neue"/>
                <a:ea typeface="Helvetica Neue"/>
              </a:rPr>
              <a:t>Ethical issues in </a:t>
            </a:r>
            <a:br>
              <a:rPr sz="3600"/>
            </a:br>
            <a:r>
              <a:rPr b="1" lang="en" sz="3600" spc="-1" strike="noStrike">
                <a:solidFill>
                  <a:schemeClr val="dk1"/>
                </a:solidFill>
                <a:latin typeface="Helvetica Neue"/>
                <a:ea typeface="Helvetica Neue"/>
              </a:rPr>
              <a:t>(present &amp; future) </a:t>
            </a:r>
            <a:br>
              <a:rPr sz="3600"/>
            </a:br>
            <a:r>
              <a:rPr b="1" lang="en" sz="3600" spc="-1" strike="noStrike">
                <a:solidFill>
                  <a:schemeClr val="dk1"/>
                </a:solidFill>
                <a:latin typeface="Helvetica Neue"/>
                <a:ea typeface="Helvetica Neue"/>
              </a:rPr>
              <a:t>research practices </a:t>
            </a:r>
            <a:br>
              <a:rPr sz="3600"/>
            </a:br>
            <a:r>
              <a:rPr b="1" lang="en" sz="3600" spc="-1" strike="noStrike">
                <a:solidFill>
                  <a:schemeClr val="dk1"/>
                </a:solidFill>
                <a:latin typeface="Helvetica Neue"/>
                <a:ea typeface="Helvetica Neue"/>
              </a:rPr>
              <a:t>that use AI tools.  </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PlaceHolder 1"/>
          <p:cNvSpPr>
            <a:spLocks noGrp="1"/>
          </p:cNvSpPr>
          <p:nvPr>
            <p:ph type="title"/>
          </p:nvPr>
        </p:nvSpPr>
        <p:spPr>
          <a:xfrm>
            <a:off x="2028960" y="1756800"/>
            <a:ext cx="6006960" cy="1149480"/>
          </a:xfrm>
          <a:prstGeom prst="rect">
            <a:avLst/>
          </a:prstGeom>
          <a:noFill/>
          <a:ln w="0">
            <a:noFill/>
          </a:ln>
        </p:spPr>
        <p:txBody>
          <a:bodyPr tIns="91440" bIns="91440" anchor="b">
            <a:normAutofit/>
          </a:bodyPr>
          <a:p>
            <a:pPr indent="0">
              <a:lnSpc>
                <a:spcPct val="100000"/>
              </a:lnSpc>
              <a:buNone/>
              <a:tabLst>
                <a:tab algn="l" pos="0"/>
              </a:tabLst>
            </a:pPr>
            <a:r>
              <a:rPr b="1" lang="en" sz="3200" spc="-1" strike="noStrike">
                <a:solidFill>
                  <a:schemeClr val="dk1"/>
                </a:solidFill>
                <a:latin typeface="Helvetica Neue"/>
                <a:ea typeface="Helvetica Neue"/>
              </a:rPr>
              <a:t>face / voice recognition</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Google Shape;119;p25" descr=""/>
          <p:cNvPicPr/>
          <p:nvPr/>
        </p:nvPicPr>
        <p:blipFill>
          <a:blip r:embed="rId1"/>
          <a:stretch/>
        </p:blipFill>
        <p:spPr>
          <a:xfrm>
            <a:off x="778320" y="320040"/>
            <a:ext cx="7349400" cy="49104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2014560" y="958680"/>
            <a:ext cx="5114520" cy="2842560"/>
          </a:xfrm>
          <a:prstGeom prst="rect">
            <a:avLst/>
          </a:prstGeom>
          <a:noFill/>
          <a:ln w="0">
            <a:noFill/>
          </a:ln>
        </p:spPr>
        <p:txBody>
          <a:bodyPr tIns="91440" bIns="91440" anchor="b">
            <a:normAutofit/>
          </a:bodyPr>
          <a:p>
            <a:pPr indent="0">
              <a:lnSpc>
                <a:spcPct val="100000"/>
              </a:lnSpc>
              <a:buNone/>
              <a:tabLst>
                <a:tab algn="l" pos="0"/>
              </a:tabLst>
            </a:pPr>
            <a:r>
              <a:rPr b="0" lang="en" sz="3600" spc="-1" strike="noStrike">
                <a:solidFill>
                  <a:schemeClr val="dk1"/>
                </a:solidFill>
                <a:latin typeface="Helvetica Neue"/>
                <a:ea typeface="Helvetica Neue"/>
              </a:rPr>
              <a:t>good intentions are not enough - think about the future consequences of AI tools being used.</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2034360" y="1740960"/>
            <a:ext cx="6006960" cy="1149480"/>
          </a:xfrm>
          <a:prstGeom prst="rect">
            <a:avLst/>
          </a:prstGeom>
          <a:noFill/>
          <a:ln w="0">
            <a:noFill/>
          </a:ln>
        </p:spPr>
        <p:txBody>
          <a:bodyPr tIns="91440" bIns="91440" anchor="b">
            <a:normAutofit/>
          </a:bodyPr>
          <a:p>
            <a:pPr indent="0">
              <a:lnSpc>
                <a:spcPct val="100000"/>
              </a:lnSpc>
              <a:buNone/>
              <a:tabLst>
                <a:tab algn="l" pos="0"/>
              </a:tabLst>
            </a:pPr>
            <a:r>
              <a:rPr b="1" lang="en" sz="3200" spc="-1" strike="noStrike">
                <a:solidFill>
                  <a:schemeClr val="dk1"/>
                </a:solidFill>
                <a:latin typeface="Helvetica Neue"/>
                <a:ea typeface="Helvetica Neue"/>
              </a:rPr>
              <a:t>machine translation</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Google Shape;139;p29" descr=""/>
          <p:cNvPicPr/>
          <p:nvPr/>
        </p:nvPicPr>
        <p:blipFill>
          <a:blip r:embed="rId1"/>
          <a:stretch/>
        </p:blipFill>
        <p:spPr>
          <a:xfrm>
            <a:off x="459360" y="1620000"/>
            <a:ext cx="4094640" cy="2047320"/>
          </a:xfrm>
          <a:prstGeom prst="rect">
            <a:avLst/>
          </a:prstGeom>
          <a:ln w="0">
            <a:noFill/>
          </a:ln>
        </p:spPr>
      </p:pic>
      <p:pic>
        <p:nvPicPr>
          <p:cNvPr id="64" name="Google Shape;140;p29" descr=""/>
          <p:cNvPicPr/>
          <p:nvPr/>
        </p:nvPicPr>
        <p:blipFill>
          <a:blip r:embed="rId2"/>
          <a:stretch/>
        </p:blipFill>
        <p:spPr>
          <a:xfrm>
            <a:off x="4692600" y="1314000"/>
            <a:ext cx="3991680" cy="26589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Google Shape;145;p30" descr=""/>
          <p:cNvPicPr/>
          <p:nvPr/>
        </p:nvPicPr>
        <p:blipFill>
          <a:blip r:embed="rId1"/>
          <a:stretch/>
        </p:blipFill>
        <p:spPr>
          <a:xfrm>
            <a:off x="1814400" y="801360"/>
            <a:ext cx="5514480" cy="32763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1568520" y="1996920"/>
            <a:ext cx="6006960" cy="1149480"/>
          </a:xfrm>
          <a:prstGeom prst="rect">
            <a:avLst/>
          </a:prstGeom>
          <a:noFill/>
          <a:ln w="0">
            <a:noFill/>
          </a:ln>
        </p:spPr>
        <p:txBody>
          <a:bodyPr tIns="91440" bIns="91440" anchor="b">
            <a:normAutofit fontScale="87000"/>
          </a:bodyPr>
          <a:p>
            <a:pPr indent="0">
              <a:lnSpc>
                <a:spcPct val="100000"/>
              </a:lnSpc>
              <a:buNone/>
              <a:tabLst>
                <a:tab algn="l" pos="0"/>
              </a:tabLst>
            </a:pPr>
            <a:r>
              <a:rPr b="1" lang="en" sz="3600" spc="-1" strike="noStrike">
                <a:solidFill>
                  <a:schemeClr val="dk1"/>
                </a:solidFill>
                <a:latin typeface="Helvetica Neue"/>
                <a:ea typeface="Helvetica Neue"/>
              </a:rPr>
              <a:t>smartphone (computational) photography</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Google Shape;155;p32" descr=""/>
          <p:cNvPicPr/>
          <p:nvPr/>
        </p:nvPicPr>
        <p:blipFill>
          <a:blip r:embed="rId1"/>
          <a:stretch/>
        </p:blipFill>
        <p:spPr>
          <a:xfrm>
            <a:off x="1034280" y="966600"/>
            <a:ext cx="7075080" cy="32940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Google Shape;160;p33" descr=""/>
          <p:cNvPicPr/>
          <p:nvPr/>
        </p:nvPicPr>
        <p:blipFill>
          <a:blip r:embed="rId1"/>
          <a:stretch/>
        </p:blipFill>
        <p:spPr>
          <a:xfrm>
            <a:off x="381600" y="152280"/>
            <a:ext cx="8380800" cy="483840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title"/>
          </p:nvPr>
        </p:nvSpPr>
        <p:spPr>
          <a:xfrm>
            <a:off x="1568520" y="1756800"/>
            <a:ext cx="6006960" cy="1149480"/>
          </a:xfrm>
          <a:prstGeom prst="rect">
            <a:avLst/>
          </a:prstGeom>
          <a:noFill/>
          <a:ln w="0">
            <a:noFill/>
          </a:ln>
        </p:spPr>
        <p:txBody>
          <a:bodyPr tIns="91440" bIns="91440" anchor="b">
            <a:normAutofit/>
          </a:bodyPr>
          <a:p>
            <a:pPr indent="0">
              <a:lnSpc>
                <a:spcPct val="100000"/>
              </a:lnSpc>
              <a:buNone/>
              <a:tabLst>
                <a:tab algn="l" pos="0"/>
              </a:tabLst>
            </a:pPr>
            <a:r>
              <a:rPr b="1" lang="en" sz="3200" spc="-1" strike="noStrike">
                <a:solidFill>
                  <a:schemeClr val="dk1"/>
                </a:solidFill>
                <a:latin typeface="Helvetica Neue"/>
                <a:ea typeface="Helvetica Neue"/>
              </a:rPr>
              <a:t>AI image &amp; text generators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PlaceHolder 1"/>
          <p:cNvSpPr>
            <a:spLocks noGrp="1"/>
          </p:cNvSpPr>
          <p:nvPr>
            <p:ph type="title"/>
          </p:nvPr>
        </p:nvSpPr>
        <p:spPr>
          <a:xfrm>
            <a:off x="2184480" y="2289600"/>
            <a:ext cx="4774320" cy="563760"/>
          </a:xfrm>
          <a:prstGeom prst="rect">
            <a:avLst/>
          </a:prstGeom>
          <a:noFill/>
          <a:ln w="0">
            <a:noFill/>
          </a:ln>
        </p:spPr>
        <p:txBody>
          <a:bodyPr tIns="91440" bIns="91440" anchor="b">
            <a:normAutofit fontScale="68000"/>
          </a:bodyPr>
          <a:p>
            <a:pPr indent="0">
              <a:lnSpc>
                <a:spcPct val="100000"/>
              </a:lnSpc>
              <a:buNone/>
              <a:tabLst>
                <a:tab algn="l" pos="0"/>
              </a:tabLst>
            </a:pPr>
            <a:r>
              <a:rPr b="0" lang="en" sz="3600" spc="-1" strike="noStrike">
                <a:solidFill>
                  <a:schemeClr val="dk1"/>
                </a:solidFill>
                <a:latin typeface="Helvetica Neue"/>
                <a:ea typeface="Helvetica Neue"/>
              </a:rPr>
              <a:t>AI ↔ machine learning</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Google Shape;170;p35" descr=""/>
          <p:cNvPicPr/>
          <p:nvPr/>
        </p:nvPicPr>
        <p:blipFill>
          <a:blip r:embed="rId1"/>
          <a:stretch/>
        </p:blipFill>
        <p:spPr>
          <a:xfrm>
            <a:off x="96840" y="1098000"/>
            <a:ext cx="8838720" cy="294732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 name="Google Shape;175;p36" descr=""/>
          <p:cNvPicPr/>
          <p:nvPr/>
        </p:nvPicPr>
        <p:blipFill>
          <a:blip r:embed="rId1"/>
          <a:stretch/>
        </p:blipFill>
        <p:spPr>
          <a:xfrm>
            <a:off x="2321640" y="152280"/>
            <a:ext cx="4500360" cy="483840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1869840" y="1771200"/>
            <a:ext cx="5404320" cy="1600560"/>
          </a:xfrm>
          <a:prstGeom prst="rect">
            <a:avLst/>
          </a:prstGeom>
          <a:noFill/>
          <a:ln w="0">
            <a:noFill/>
          </a:ln>
        </p:spPr>
        <p:txBody>
          <a:bodyPr tIns="91440" bIns="91440" anchor="b">
            <a:noAutofit/>
          </a:bodyPr>
          <a:p>
            <a:pPr indent="0">
              <a:lnSpc>
                <a:spcPct val="100000"/>
              </a:lnSpc>
              <a:buNone/>
              <a:tabLst>
                <a:tab algn="l" pos="0"/>
              </a:tabLst>
            </a:pPr>
            <a:r>
              <a:rPr b="0" lang="en" sz="3200" spc="-1" strike="noStrike">
                <a:solidFill>
                  <a:schemeClr val="dk1"/>
                </a:solidFill>
                <a:latin typeface="Helvetica Neue"/>
                <a:ea typeface="Helvetica Neue"/>
              </a:rPr>
              <a:t>Plato's primal question </a:t>
            </a:r>
            <a:endParaRPr b="0" lang="en-US" sz="3200" spc="-1" strike="noStrike">
              <a:solidFill>
                <a:srgbClr val="000000"/>
              </a:solidFill>
              <a:latin typeface="Arial"/>
            </a:endParaRPr>
          </a:p>
          <a:p>
            <a:pPr indent="0">
              <a:lnSpc>
                <a:spcPct val="100000"/>
              </a:lnSpc>
              <a:buNone/>
              <a:tabLst>
                <a:tab algn="l" pos="0"/>
              </a:tabLst>
            </a:pPr>
            <a:r>
              <a:rPr b="0" lang="en" sz="3200" spc="-1" strike="noStrike">
                <a:solidFill>
                  <a:schemeClr val="dk1"/>
                </a:solidFill>
                <a:latin typeface="Helvetica Neue"/>
                <a:ea typeface="Helvetica Neue"/>
              </a:rPr>
              <a:t>"What is real, what is fake?” is timely.  </a:t>
            </a:r>
            <a:endParaRPr b="0" lang="en-US" sz="3200" spc="-1" strike="noStrike">
              <a:solidFill>
                <a:srgbClr val="000000"/>
              </a:solidFill>
              <a:latin typeface="Arial"/>
            </a:endParaRPr>
          </a:p>
        </p:txBody>
      </p:sp>
      <p:pic>
        <p:nvPicPr>
          <p:cNvPr id="73" name="Google Shape;187;p38" descr=""/>
          <p:cNvPicPr/>
          <p:nvPr/>
        </p:nvPicPr>
        <p:blipFill>
          <a:blip r:embed="rId1"/>
          <a:stretch/>
        </p:blipFill>
        <p:spPr>
          <a:xfrm>
            <a:off x="7416000" y="2521440"/>
            <a:ext cx="1727640" cy="262152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2028960" y="1756800"/>
            <a:ext cx="6006960" cy="1149480"/>
          </a:xfrm>
          <a:prstGeom prst="rect">
            <a:avLst/>
          </a:prstGeom>
          <a:noFill/>
          <a:ln w="0">
            <a:noFill/>
          </a:ln>
        </p:spPr>
        <p:txBody>
          <a:bodyPr tIns="91440" bIns="91440" anchor="b">
            <a:normAutofit/>
          </a:bodyPr>
          <a:p>
            <a:pPr indent="0">
              <a:lnSpc>
                <a:spcPct val="100000"/>
              </a:lnSpc>
              <a:buNone/>
              <a:tabLst>
                <a:tab algn="l" pos="0"/>
              </a:tabLst>
            </a:pPr>
            <a:r>
              <a:rPr b="1" lang="en" sz="3200" spc="-1" strike="noStrike">
                <a:solidFill>
                  <a:schemeClr val="dk1"/>
                </a:solidFill>
                <a:latin typeface="Helvetica Neue"/>
                <a:ea typeface="Helvetica Neue"/>
              </a:rPr>
              <a:t>AI analytics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 name="Google Shape;197;p40" descr=""/>
          <p:cNvPicPr/>
          <p:nvPr/>
        </p:nvPicPr>
        <p:blipFill>
          <a:blip r:embed="rId1"/>
          <a:stretch/>
        </p:blipFill>
        <p:spPr>
          <a:xfrm>
            <a:off x="941760" y="152280"/>
            <a:ext cx="7260480" cy="4838400"/>
          </a:xfrm>
          <a:prstGeom prst="rect">
            <a:avLst/>
          </a:prstGeom>
          <a:ln w="9525">
            <a:solidFill>
              <a:srgbClr val="595959"/>
            </a:solidFill>
            <a:round/>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1568520" y="1131480"/>
            <a:ext cx="6465600" cy="2649240"/>
          </a:xfrm>
          <a:prstGeom prst="rect">
            <a:avLst/>
          </a:prstGeom>
          <a:noFill/>
          <a:ln w="0">
            <a:noFill/>
          </a:ln>
        </p:spPr>
        <p:txBody>
          <a:bodyPr tIns="91440" bIns="91440" anchor="b">
            <a:normAutofit fontScale="88000"/>
          </a:bodyPr>
          <a:p>
            <a:pPr indent="0">
              <a:lnSpc>
                <a:spcPct val="100000"/>
              </a:lnSpc>
              <a:buNone/>
              <a:tabLst>
                <a:tab algn="l" pos="0"/>
              </a:tabLst>
            </a:pPr>
            <a:r>
              <a:rPr b="0" lang="en" sz="3600" spc="-1" strike="noStrike">
                <a:solidFill>
                  <a:schemeClr val="dk1"/>
                </a:solidFill>
                <a:latin typeface="Helvetica Neue"/>
                <a:ea typeface="Helvetica Neue"/>
              </a:rPr>
              <a:t>misconceptions about research:</a:t>
            </a:r>
            <a:br>
              <a:rPr sz="3600"/>
            </a:br>
            <a:endParaRPr b="0" lang="en-US" sz="3600" spc="-1" strike="noStrike">
              <a:solidFill>
                <a:srgbClr val="000000"/>
              </a:solidFill>
              <a:latin typeface="Arial"/>
            </a:endParaRPr>
          </a:p>
          <a:p>
            <a:pPr marL="457200" indent="-434520">
              <a:lnSpc>
                <a:spcPct val="100000"/>
              </a:lnSpc>
              <a:buClr>
                <a:srgbClr val="000000"/>
              </a:buClr>
              <a:buFont typeface="Helvetica Neue"/>
              <a:buAutoNum type="arabicParenR"/>
              <a:tabLst>
                <a:tab algn="l" pos="0"/>
              </a:tabLst>
            </a:pPr>
            <a:r>
              <a:rPr b="0" lang="en" sz="3600" spc="-1" strike="noStrike">
                <a:solidFill>
                  <a:schemeClr val="dk1"/>
                </a:solidFill>
                <a:latin typeface="Helvetica Neue"/>
                <a:ea typeface="Helvetica Neue"/>
              </a:rPr>
              <a:t>… </a:t>
            </a:r>
            <a:endParaRPr b="0" lang="en-US" sz="3600" spc="-1" strike="noStrike">
              <a:solidFill>
                <a:srgbClr val="000000"/>
              </a:solidFill>
              <a:latin typeface="Arial"/>
            </a:endParaRPr>
          </a:p>
          <a:p>
            <a:pPr marL="457200" indent="-434520">
              <a:lnSpc>
                <a:spcPct val="100000"/>
              </a:lnSpc>
              <a:buClr>
                <a:srgbClr val="000000"/>
              </a:buClr>
              <a:buFont typeface="Helvetica Neue"/>
              <a:buAutoNum type="arabicParenR"/>
              <a:tabLst>
                <a:tab algn="l" pos="0"/>
              </a:tabLst>
            </a:pPr>
            <a:r>
              <a:rPr b="0" lang="en" sz="3600" spc="-1" strike="noStrike">
                <a:solidFill>
                  <a:schemeClr val="dk1"/>
                </a:solidFill>
                <a:latin typeface="Helvetica Neue"/>
                <a:ea typeface="Helvetica Neue"/>
              </a:rPr>
              <a:t>…</a:t>
            </a:r>
            <a:endParaRPr b="0" lang="en-US" sz="3600" spc="-1" strike="noStrike">
              <a:solidFill>
                <a:srgbClr val="000000"/>
              </a:solidFill>
              <a:latin typeface="Arial"/>
            </a:endParaRPr>
          </a:p>
          <a:p>
            <a:pPr marL="457200" indent="-434520">
              <a:lnSpc>
                <a:spcPct val="100000"/>
              </a:lnSpc>
              <a:buClr>
                <a:srgbClr val="000000"/>
              </a:buClr>
              <a:buFont typeface="Helvetica Neue"/>
              <a:buAutoNum type="arabicParenR"/>
              <a:tabLst>
                <a:tab algn="l" pos="0"/>
              </a:tabLst>
            </a:pPr>
            <a:r>
              <a:rPr b="0" lang="en" sz="3600" spc="-1" strike="noStrike">
                <a:solidFill>
                  <a:schemeClr val="dk1"/>
                </a:solidFill>
                <a:latin typeface="Helvetica Neue"/>
                <a:ea typeface="Helvetica Neue"/>
              </a:rPr>
              <a:t>technological misconception</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2007720" y="862200"/>
            <a:ext cx="6006960" cy="2726640"/>
          </a:xfrm>
          <a:prstGeom prst="rect">
            <a:avLst/>
          </a:prstGeom>
          <a:noFill/>
          <a:ln w="0">
            <a:noFill/>
          </a:ln>
        </p:spPr>
        <p:txBody>
          <a:bodyPr tIns="91440" bIns="91440" anchor="b">
            <a:normAutofit fontScale="77000"/>
          </a:bodyPr>
          <a:p>
            <a:pPr indent="0">
              <a:lnSpc>
                <a:spcPct val="100000"/>
              </a:lnSpc>
              <a:buNone/>
              <a:tabLst>
                <a:tab algn="l" pos="0"/>
              </a:tabLst>
            </a:pPr>
            <a:br>
              <a:rPr sz="3600"/>
            </a:br>
            <a:endParaRPr b="0" lang="en-US" sz="3600" spc="-1" strike="noStrike">
              <a:solidFill>
                <a:srgbClr val="000000"/>
              </a:solidFill>
              <a:latin typeface="Arial"/>
            </a:endParaRPr>
          </a:p>
          <a:p>
            <a:pPr indent="0">
              <a:lnSpc>
                <a:spcPct val="100000"/>
              </a:lnSpc>
              <a:buNone/>
              <a:tabLst>
                <a:tab algn="l" pos="0"/>
              </a:tabLst>
            </a:pPr>
            <a:r>
              <a:rPr b="0" lang="en" sz="3600" spc="-1" strike="noStrike">
                <a:solidFill>
                  <a:schemeClr val="dk1"/>
                </a:solidFill>
                <a:latin typeface="Helvetica Neue"/>
                <a:ea typeface="Helvetica Neue"/>
              </a:rPr>
              <a:t>paper half-written with AI</a:t>
            </a:r>
            <a:br>
              <a:rPr sz="3600"/>
            </a:br>
            <a:r>
              <a:rPr b="0" lang="en" sz="3600" spc="-1" strike="noStrike">
                <a:solidFill>
                  <a:schemeClr val="dk1"/>
                </a:solidFill>
                <a:latin typeface="Helvetica Neue"/>
                <a:ea typeface="Helvetica Neue"/>
              </a:rPr>
              <a:t>journal ranking</a:t>
            </a:r>
            <a:br>
              <a:rPr sz="3600"/>
            </a:br>
            <a:r>
              <a:rPr b="0" lang="en" sz="3600" spc="-1" strike="noStrike">
                <a:solidFill>
                  <a:schemeClr val="dk1"/>
                </a:solidFill>
                <a:latin typeface="Helvetica Neue"/>
                <a:ea typeface="Helvetica Neue"/>
              </a:rPr>
              <a:t>predatory journals</a:t>
            </a:r>
            <a:endParaRPr b="0" lang="en-US" sz="3600" spc="-1" strike="noStrike">
              <a:solidFill>
                <a:srgbClr val="000000"/>
              </a:solidFill>
              <a:latin typeface="Arial"/>
            </a:endParaRPr>
          </a:p>
          <a:p>
            <a:pPr indent="0">
              <a:lnSpc>
                <a:spcPct val="100000"/>
              </a:lnSpc>
              <a:buNone/>
              <a:tabLst>
                <a:tab algn="l" pos="0"/>
              </a:tabLst>
            </a:pPr>
            <a:r>
              <a:rPr b="0" lang="en" sz="3600" spc="-1" strike="noStrike">
                <a:solidFill>
                  <a:schemeClr val="dk1"/>
                </a:solidFill>
                <a:latin typeface="Helvetica Neue"/>
                <a:ea typeface="Helvetica Neue"/>
              </a:rPr>
              <a:t>algorithmic management </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2326680" y="1731960"/>
            <a:ext cx="4489920" cy="2589120"/>
          </a:xfrm>
          <a:prstGeom prst="rect">
            <a:avLst/>
          </a:prstGeom>
          <a:noFill/>
          <a:ln w="0">
            <a:noFill/>
          </a:ln>
        </p:spPr>
        <p:txBody>
          <a:bodyPr tIns="91440" bIns="91440" anchor="b">
            <a:normAutofit/>
          </a:bodyPr>
          <a:p>
            <a:pPr indent="0">
              <a:lnSpc>
                <a:spcPct val="100000"/>
              </a:lnSpc>
              <a:buNone/>
              <a:tabLst>
                <a:tab algn="l" pos="0"/>
              </a:tabLst>
            </a:pPr>
            <a:r>
              <a:rPr b="0" lang="en" sz="1600" spc="-1" strike="noStrike">
                <a:solidFill>
                  <a:schemeClr val="dk1"/>
                </a:solidFill>
                <a:latin typeface="Helvetica Neue"/>
                <a:ea typeface="Helvetica Neue"/>
              </a:rPr>
              <a:t>Jelle van Baardewijk</a:t>
            </a:r>
            <a:br>
              <a:rPr sz="1600"/>
            </a:br>
            <a:r>
              <a:rPr b="0" lang="en" sz="1600" spc="-1" strike="noStrike">
                <a:solidFill>
                  <a:schemeClr val="dk1"/>
                </a:solidFill>
                <a:latin typeface="Helvetica Neue"/>
                <a:ea typeface="Helvetica Neue"/>
              </a:rPr>
              <a:t>KC Business Innovation</a:t>
            </a:r>
            <a:br>
              <a:rPr sz="1600"/>
            </a:br>
            <a:r>
              <a:rPr b="0" lang="en" sz="1600" spc="-1" strike="noStrike">
                <a:solidFill>
                  <a:schemeClr val="dk1"/>
                </a:solidFill>
                <a:latin typeface="Helvetica Neue"/>
                <a:ea typeface="Helvetica Neue"/>
              </a:rPr>
              <a:t>j.j.van.baardewijk@hr.nl</a:t>
            </a:r>
            <a:endParaRPr b="0" lang="en-US" sz="1600" spc="-1" strike="noStrike">
              <a:solidFill>
                <a:srgbClr val="000000"/>
              </a:solidFill>
              <a:latin typeface="Arial"/>
            </a:endParaRPr>
          </a:p>
          <a:p>
            <a:pPr indent="0">
              <a:lnSpc>
                <a:spcPct val="100000"/>
              </a:lnSpc>
              <a:buNone/>
              <a:tabLst>
                <a:tab algn="l" pos="0"/>
              </a:tabLst>
            </a:pPr>
            <a:br>
              <a:rPr sz="1600"/>
            </a:br>
            <a:r>
              <a:rPr b="0" lang="en" sz="1600" spc="-1" strike="noStrike">
                <a:solidFill>
                  <a:schemeClr val="dk1"/>
                </a:solidFill>
                <a:latin typeface="Helvetica Neue"/>
                <a:ea typeface="Helvetica Neue"/>
              </a:rPr>
              <a:t>Florian Cramer</a:t>
            </a:r>
            <a:br>
              <a:rPr sz="1600"/>
            </a:br>
            <a:r>
              <a:rPr b="0" lang="en" sz="1600" spc="-1" strike="noStrike">
                <a:solidFill>
                  <a:schemeClr val="dk1"/>
                </a:solidFill>
                <a:latin typeface="Helvetica Neue"/>
                <a:ea typeface="Helvetica Neue"/>
              </a:rPr>
              <a:t>KC Willem de Kooning Academy</a:t>
            </a:r>
            <a:br>
              <a:rPr sz="1600"/>
            </a:br>
            <a:r>
              <a:rPr b="0" lang="en" sz="1600" spc="-1" strike="noStrike">
                <a:solidFill>
                  <a:schemeClr val="dk1"/>
                </a:solidFill>
                <a:latin typeface="Helvetica Neue"/>
                <a:ea typeface="Helvetica Neue"/>
              </a:rPr>
              <a:t>j.j.f.cramer@hr.nl</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Google Shape;64;p15" descr=""/>
          <p:cNvPicPr/>
          <p:nvPr/>
        </p:nvPicPr>
        <p:blipFill>
          <a:blip r:embed="rId1"/>
          <a:srcRect l="0" t="0" r="0" b="60477"/>
          <a:stretch/>
        </p:blipFill>
        <p:spPr>
          <a:xfrm>
            <a:off x="1455840" y="901080"/>
            <a:ext cx="6483600" cy="2589120"/>
          </a:xfrm>
          <a:prstGeom prst="rect">
            <a:avLst/>
          </a:prstGeom>
          <a:ln w="9525">
            <a:solidFill>
              <a:srgbClr val="000000"/>
            </a:solidFill>
            <a:round/>
          </a:ln>
        </p:spPr>
      </p:pic>
      <p:sp>
        <p:nvSpPr>
          <p:cNvPr id="48" name="PlaceHolder 1"/>
          <p:cNvSpPr>
            <a:spLocks noGrp="1"/>
          </p:cNvSpPr>
          <p:nvPr>
            <p:ph type="title"/>
          </p:nvPr>
        </p:nvSpPr>
        <p:spPr>
          <a:xfrm>
            <a:off x="1455840" y="3628440"/>
            <a:ext cx="6006960" cy="423720"/>
          </a:xfrm>
          <a:prstGeom prst="rect">
            <a:avLst/>
          </a:prstGeom>
          <a:noFill/>
          <a:ln w="0">
            <a:noFill/>
          </a:ln>
        </p:spPr>
        <p:txBody>
          <a:bodyPr tIns="91440" bIns="91440" anchor="b">
            <a:normAutofit/>
          </a:bodyPr>
          <a:p>
            <a:pPr indent="0">
              <a:lnSpc>
                <a:spcPct val="100000"/>
              </a:lnSpc>
              <a:buNone/>
              <a:tabLst>
                <a:tab algn="l" pos="0"/>
              </a:tabLst>
            </a:pPr>
            <a:r>
              <a:rPr b="0" lang="en" sz="1200" spc="-1" strike="noStrike">
                <a:solidFill>
                  <a:schemeClr val="dk1"/>
                </a:solidFill>
                <a:latin typeface="Helvetica Neue"/>
                <a:ea typeface="Helvetica Neue"/>
              </a:rPr>
              <a:t>Marshall McLuhan, Understanding Media (1964)</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PlaceHolder 1"/>
          <p:cNvSpPr>
            <a:spLocks noGrp="1"/>
          </p:cNvSpPr>
          <p:nvPr>
            <p:ph type="title"/>
          </p:nvPr>
        </p:nvSpPr>
        <p:spPr>
          <a:xfrm>
            <a:off x="2028960" y="1756800"/>
            <a:ext cx="6006960" cy="1149480"/>
          </a:xfrm>
          <a:prstGeom prst="rect">
            <a:avLst/>
          </a:prstGeom>
          <a:noFill/>
          <a:ln w="0">
            <a:noFill/>
          </a:ln>
        </p:spPr>
        <p:txBody>
          <a:bodyPr tIns="91440" bIns="91440" anchor="b">
            <a:normAutofit fontScale="93000"/>
          </a:bodyPr>
          <a:p>
            <a:pPr indent="0">
              <a:lnSpc>
                <a:spcPct val="100000"/>
              </a:lnSpc>
              <a:buNone/>
              <a:tabLst>
                <a:tab algn="l" pos="0"/>
              </a:tabLst>
            </a:pPr>
            <a:r>
              <a:rPr b="1" lang="en" sz="3600" spc="-1" strike="noStrike">
                <a:solidFill>
                  <a:schemeClr val="dk1"/>
                </a:solidFill>
                <a:latin typeface="Helvetica Neue"/>
                <a:ea typeface="Helvetica Neue"/>
              </a:rPr>
              <a:t>algorithmic personalization</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Google Shape;75;p17" descr=""/>
          <p:cNvPicPr/>
          <p:nvPr/>
        </p:nvPicPr>
        <p:blipFill>
          <a:blip r:embed="rId1"/>
          <a:stretch/>
        </p:blipFill>
        <p:spPr>
          <a:xfrm>
            <a:off x="1113120" y="74880"/>
            <a:ext cx="6917040" cy="4838400"/>
          </a:xfrm>
          <a:prstGeom prst="rect">
            <a:avLst/>
          </a:prstGeom>
          <a:ln w="0">
            <a:noFill/>
          </a:ln>
        </p:spPr>
      </p:pic>
      <p:sp>
        <p:nvSpPr>
          <p:cNvPr id="51" name="Google Shape;76;p17"/>
          <p:cNvSpPr/>
          <p:nvPr/>
        </p:nvSpPr>
        <p:spPr>
          <a:xfrm>
            <a:off x="1764000" y="2836440"/>
            <a:ext cx="1170720" cy="592560"/>
          </a:xfrm>
          <a:prstGeom prst="ellipse">
            <a:avLst/>
          </a:prstGeom>
          <a:noFill/>
          <a:ln w="9525">
            <a:solidFill>
              <a:srgbClr val="ff0000"/>
            </a:solidFill>
            <a:round/>
          </a:ln>
        </p:spPr>
        <p:style>
          <a:lnRef idx="0"/>
          <a:fillRef idx="0"/>
          <a:effectRef idx="0"/>
          <a:fontRef idx="minor"/>
        </p:style>
      </p:sp>
      <p:sp>
        <p:nvSpPr>
          <p:cNvPr id="52" name="Google Shape;77;p17"/>
          <p:cNvSpPr/>
          <p:nvPr/>
        </p:nvSpPr>
        <p:spPr>
          <a:xfrm>
            <a:off x="1866960" y="3539160"/>
            <a:ext cx="1170720" cy="592560"/>
          </a:xfrm>
          <a:prstGeom prst="ellipse">
            <a:avLst/>
          </a:prstGeom>
          <a:noFill/>
          <a:ln w="9525">
            <a:solidFill>
              <a:srgbClr val="ff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1799640" y="1273680"/>
            <a:ext cx="6006960" cy="2596320"/>
          </a:xfrm>
          <a:prstGeom prst="rect">
            <a:avLst/>
          </a:prstGeom>
          <a:noFill/>
          <a:ln w="0">
            <a:noFill/>
          </a:ln>
        </p:spPr>
        <p:txBody>
          <a:bodyPr tIns="91440" bIns="91440" anchor="b">
            <a:normAutofit fontScale="87000"/>
          </a:bodyPr>
          <a:p>
            <a:pPr indent="0">
              <a:lnSpc>
                <a:spcPct val="100000"/>
              </a:lnSpc>
              <a:buNone/>
              <a:tabLst>
                <a:tab algn="l" pos="0"/>
              </a:tabLst>
            </a:pPr>
            <a:r>
              <a:rPr b="0" lang="en" sz="3600" spc="-1" strike="noStrike">
                <a:solidFill>
                  <a:schemeClr val="dk1"/>
                </a:solidFill>
                <a:latin typeface="Helvetica Neue"/>
                <a:ea typeface="Helvetica Neue"/>
              </a:rPr>
              <a:t>pattern recognition is personalized yet researchers and students are not yet sufficiently aware of this - </a:t>
            </a:r>
            <a:br>
              <a:rPr sz="3600"/>
            </a:br>
            <a:r>
              <a:rPr b="0" lang="en" sz="3600" spc="-1" strike="noStrike">
                <a:solidFill>
                  <a:schemeClr val="dk1"/>
                </a:solidFill>
                <a:latin typeface="Helvetica Neue"/>
                <a:ea typeface="Helvetica Neue"/>
              </a:rPr>
              <a:t>filter bubbles result.  </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2028960" y="1756800"/>
            <a:ext cx="6006960" cy="1149480"/>
          </a:xfrm>
          <a:prstGeom prst="rect">
            <a:avLst/>
          </a:prstGeom>
          <a:noFill/>
          <a:ln w="0">
            <a:noFill/>
          </a:ln>
        </p:spPr>
        <p:txBody>
          <a:bodyPr tIns="91440" bIns="91440" anchor="b">
            <a:normAutofit fontScale="88000"/>
          </a:bodyPr>
          <a:p>
            <a:pPr indent="0">
              <a:lnSpc>
                <a:spcPct val="100000"/>
              </a:lnSpc>
              <a:buNone/>
              <a:tabLst>
                <a:tab algn="l" pos="0"/>
              </a:tabLst>
            </a:pPr>
            <a:r>
              <a:rPr b="1" lang="en" sz="3600" spc="-1" strike="noStrike">
                <a:solidFill>
                  <a:schemeClr val="dk1"/>
                </a:solidFill>
                <a:latin typeface="Helvetica Neue"/>
                <a:ea typeface="Helvetica Neue"/>
              </a:rPr>
              <a:t>AI speech recognition &amp; transcription</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Google Shape;97;p21" descr=""/>
          <p:cNvPicPr/>
          <p:nvPr/>
        </p:nvPicPr>
        <p:blipFill>
          <a:blip r:embed="rId1"/>
          <a:stretch/>
        </p:blipFill>
        <p:spPr>
          <a:xfrm>
            <a:off x="499320" y="1578960"/>
            <a:ext cx="3028320" cy="623880"/>
          </a:xfrm>
          <a:prstGeom prst="rect">
            <a:avLst/>
          </a:prstGeom>
          <a:ln w="9525">
            <a:solidFill>
              <a:srgbClr val="595959"/>
            </a:solidFill>
            <a:round/>
          </a:ln>
        </p:spPr>
      </p:pic>
      <p:pic>
        <p:nvPicPr>
          <p:cNvPr id="56" name="Google Shape;98;p21" descr=""/>
          <p:cNvPicPr/>
          <p:nvPr/>
        </p:nvPicPr>
        <p:blipFill>
          <a:blip r:embed="rId2"/>
          <a:stretch/>
        </p:blipFill>
        <p:spPr>
          <a:xfrm>
            <a:off x="2777040" y="3067920"/>
            <a:ext cx="2641320" cy="1386360"/>
          </a:xfrm>
          <a:prstGeom prst="rect">
            <a:avLst/>
          </a:prstGeom>
          <a:ln w="0">
            <a:noFill/>
          </a:ln>
        </p:spPr>
      </p:pic>
      <p:pic>
        <p:nvPicPr>
          <p:cNvPr id="57" name="Google Shape;99;p21" descr=""/>
          <p:cNvPicPr/>
          <p:nvPr/>
        </p:nvPicPr>
        <p:blipFill>
          <a:blip r:embed="rId3"/>
          <a:stretch/>
        </p:blipFill>
        <p:spPr>
          <a:xfrm>
            <a:off x="6057720" y="304920"/>
            <a:ext cx="2721960" cy="4838400"/>
          </a:xfrm>
          <a:prstGeom prst="rect">
            <a:avLst/>
          </a:prstGeom>
          <a:ln w="9525">
            <a:solidFill>
              <a:srgbClr val="595959"/>
            </a:solidFill>
            <a:round/>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1451880" y="1491480"/>
            <a:ext cx="6239880" cy="2160720"/>
          </a:xfrm>
          <a:prstGeom prst="rect">
            <a:avLst/>
          </a:prstGeom>
          <a:noFill/>
          <a:ln w="0">
            <a:noFill/>
          </a:ln>
        </p:spPr>
        <p:txBody>
          <a:bodyPr tIns="91440" bIns="91440" anchor="b">
            <a:normAutofit fontScale="81000"/>
          </a:bodyPr>
          <a:p>
            <a:pPr indent="0">
              <a:lnSpc>
                <a:spcPct val="100000"/>
              </a:lnSpc>
              <a:buNone/>
              <a:tabLst>
                <a:tab algn="l" pos="0"/>
              </a:tabLst>
            </a:pPr>
            <a:r>
              <a:rPr b="0" lang="en" sz="3200" spc="-1" strike="noStrike">
                <a:solidFill>
                  <a:schemeClr val="dk1"/>
                </a:solidFill>
                <a:latin typeface="Helvetica Neue"/>
                <a:ea typeface="Helvetica Neue"/>
              </a:rPr>
              <a:t>image and sound recordings </a:t>
            </a:r>
            <a:br>
              <a:rPr sz="3200"/>
            </a:br>
            <a:r>
              <a:rPr b="0" lang="en" sz="3200" spc="-1" strike="noStrike">
                <a:solidFill>
                  <a:schemeClr val="dk1"/>
                </a:solidFill>
                <a:latin typeface="Helvetica Neue"/>
                <a:ea typeface="Helvetica Neue"/>
              </a:rPr>
              <a:t>and other research data </a:t>
            </a:r>
            <a:br>
              <a:rPr sz="3200"/>
            </a:br>
            <a:r>
              <a:rPr b="0" lang="en" sz="3200" spc="-1" strike="noStrike">
                <a:solidFill>
                  <a:schemeClr val="dk1"/>
                </a:solidFill>
                <a:latin typeface="Helvetica Neue"/>
                <a:ea typeface="Helvetica Neue"/>
              </a:rPr>
              <a:t>can be used by third parties for machine analysis, </a:t>
            </a:r>
            <a:br>
              <a:rPr sz="3200"/>
            </a:br>
            <a:r>
              <a:rPr b="0" lang="en" sz="3200" spc="-1" strike="noStrike">
                <a:solidFill>
                  <a:schemeClr val="dk1"/>
                </a:solidFill>
                <a:latin typeface="Helvetica Neue"/>
                <a:ea typeface="Helvetica Neue"/>
              </a:rPr>
              <a:t>in problematic ways. </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TotalTime>
  <Application>LibreOffice/7.4.1.2$Linux_X86_64 LibreOffice_project/40$Build-2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Florian Cramer</cp:lastModifiedBy>
  <dcterms:modified xsi:type="dcterms:W3CDTF">2022-09-28T21:47:38Z</dcterms:modified>
  <cp:revision>1</cp:revision>
  <dc:subject/>
  <dc:title/>
</cp:coreProperties>
</file>