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a08dfb1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a08dfb1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Actually, a bit lower than German Fachhochschule: even "Berufsausbildungen"/vocational trainings such as nurse and physiotherapist are part of Dutch polytechnical education.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3a08dfb19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3a08dfb19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job names of our teachers are factually "höherer Berufsschullehrer", "teachers in higher vocational training".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a08dfb19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a08dfb19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Lector since 2008, before that wissenschaftlicher Mitarbeiter/lecturer at Freie Universität Berlin in Comparative Literature; in a faculty where there was a lot of collaboration and overlap between art theory and art practice.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a08dfb19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a08dfb19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to Scandinavia and Germany, the Netherlands are among the main producers of literature on artistic research. But I would argue that most of it is simply born out of the restrictions of the Dutch higher educational system, where art schools do not have research institutional status, but are factually trade schools.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a08dfb1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a08dfb1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None of this exists or is currently possible in the Netherlands. Doesn't Germany already have "artistic research"/"künstlerische Forschung" since a long time, and as a well-institutionalized practice?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a08dfb19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a08dfb19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110275" y="-4618925"/>
            <a:ext cx="11120100" cy="11120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Helvetica Neue"/>
                <a:ea typeface="Helvetica Neue"/>
                <a:cs typeface="Helvetica Neue"/>
                <a:sym typeface="Helvetica Neue"/>
              </a:rPr>
              <a:t>Rotterdam University of Applied Sciences</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solidFill>
                  <a:schemeClr val="dk1"/>
                </a:solidFill>
                <a:latin typeface="Helvetica Neue"/>
                <a:ea typeface="Helvetica Neue"/>
                <a:cs typeface="Helvetica Neue"/>
                <a:sym typeface="Helvetica Neue"/>
              </a:rPr>
              <a:t>("Fachhochschule Rotterdam" /</a:t>
            </a:r>
            <a:br>
              <a:rPr lang="en" sz="1800">
                <a:solidFill>
                  <a:schemeClr val="dk1"/>
                </a:solidFill>
                <a:latin typeface="Helvetica Neue"/>
                <a:ea typeface="Helvetica Neue"/>
                <a:cs typeface="Helvetica Neue"/>
                <a:sym typeface="Helvetica Neue"/>
              </a:rPr>
            </a:br>
            <a:r>
              <a:rPr lang="en" sz="1800">
                <a:solidFill>
                  <a:schemeClr val="dk1"/>
                </a:solidFill>
                <a:latin typeface="Helvetica Neue"/>
                <a:ea typeface="Helvetica Neue"/>
                <a:cs typeface="Helvetica Neue"/>
                <a:sym typeface="Helvetica Neue"/>
              </a:rPr>
              <a:t>"Rotterdam Polytechnic")</a:t>
            </a:r>
            <a:endParaRPr sz="1800"/>
          </a:p>
        </p:txBody>
      </p:sp>
      <p:sp>
        <p:nvSpPr>
          <p:cNvPr id="55" name="Google Shape;55;p13"/>
          <p:cNvSpPr/>
          <p:nvPr/>
        </p:nvSpPr>
        <p:spPr>
          <a:xfrm>
            <a:off x="1945025" y="1365575"/>
            <a:ext cx="3386700" cy="3386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Helvetica Neue"/>
                <a:ea typeface="Helvetica Neue"/>
                <a:cs typeface="Helvetica Neue"/>
                <a:sym typeface="Helvetica Neue"/>
              </a:rPr>
              <a:t>Willem de Kooning Academy</a:t>
            </a:r>
            <a:endParaRPr sz="1800"/>
          </a:p>
        </p:txBody>
      </p:sp>
      <p:sp>
        <p:nvSpPr>
          <p:cNvPr id="56" name="Google Shape;56;p13"/>
          <p:cNvSpPr/>
          <p:nvPr/>
        </p:nvSpPr>
        <p:spPr>
          <a:xfrm>
            <a:off x="3334475" y="3125275"/>
            <a:ext cx="1412100" cy="1412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Helvetica Neue"/>
                <a:ea typeface="Helvetica Neue"/>
                <a:cs typeface="Helvetica Neue"/>
                <a:sym typeface="Helvetica Neue"/>
              </a:rPr>
              <a:t>Piet Zwart Institute</a:t>
            </a:r>
            <a:endParaRPr sz="1800"/>
          </a:p>
        </p:txBody>
      </p:sp>
      <p:sp>
        <p:nvSpPr>
          <p:cNvPr id="57" name="Google Shape;57;p13"/>
          <p:cNvSpPr txBox="1"/>
          <p:nvPr>
            <p:ph type="ctrTitle"/>
          </p:nvPr>
        </p:nvSpPr>
        <p:spPr>
          <a:xfrm>
            <a:off x="2026800" y="3817500"/>
            <a:ext cx="4215000" cy="12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800">
                <a:latin typeface="Helvetica Neue"/>
                <a:ea typeface="Helvetica Neue"/>
                <a:cs typeface="Helvetica Neue"/>
                <a:sym typeface="Helvetica Neue"/>
              </a:rPr>
              <a:t>Florian Cramer</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682725" y="386600"/>
            <a:ext cx="8001000" cy="4376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latin typeface="Helvetica Neue"/>
                <a:ea typeface="Helvetica Neue"/>
                <a:cs typeface="Helvetica Neue"/>
                <a:sym typeface="Helvetica Neue"/>
              </a:rPr>
              <a:t>Dutch art education:</a:t>
            </a:r>
            <a:endParaRPr sz="2400">
              <a:latin typeface="Helvetica Neue"/>
              <a:ea typeface="Helvetica Neue"/>
              <a:cs typeface="Helvetica Neue"/>
              <a:sym typeface="Helvetica Neue"/>
            </a:endParaRPr>
          </a:p>
          <a:p>
            <a:pPr indent="0" lvl="0" marL="0" rtl="0" algn="l">
              <a:spcBef>
                <a:spcPts val="0"/>
              </a:spcBef>
              <a:spcAft>
                <a:spcPts val="0"/>
              </a:spcAft>
              <a:buNone/>
            </a:pPr>
            <a:r>
              <a:rPr lang="en" sz="2400">
                <a:latin typeface="Helvetica Neue"/>
                <a:ea typeface="Helvetica Neue"/>
                <a:cs typeface="Helvetica Neue"/>
                <a:sym typeface="Helvetica Neue"/>
              </a:rPr>
              <a:t>"hogescholen"/polytechnic/Fachhochschule</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381000" lvl="0" marL="457200" rtl="0" algn="l">
              <a:spcBef>
                <a:spcPts val="0"/>
              </a:spcBef>
              <a:spcAft>
                <a:spcPts val="0"/>
              </a:spcAft>
              <a:buSzPts val="2400"/>
              <a:buFont typeface="Helvetica Neue"/>
              <a:buChar char="-"/>
            </a:pPr>
            <a:r>
              <a:rPr lang="en" sz="2400">
                <a:latin typeface="Helvetica Neue"/>
                <a:ea typeface="Helvetica Neue"/>
                <a:cs typeface="Helvetica Neue"/>
                <a:sym typeface="Helvetica Neue"/>
              </a:rPr>
              <a:t>no university status, </a:t>
            </a:r>
            <a:br>
              <a:rPr lang="en" sz="2400">
                <a:latin typeface="Helvetica Neue"/>
                <a:ea typeface="Helvetica Neue"/>
                <a:cs typeface="Helvetica Neue"/>
                <a:sym typeface="Helvetica Neue"/>
              </a:rPr>
            </a:br>
            <a:r>
              <a:rPr lang="en" sz="2400">
                <a:latin typeface="Helvetica Neue"/>
                <a:ea typeface="Helvetica Neue"/>
                <a:cs typeface="Helvetica Neue"/>
                <a:sym typeface="Helvetica Neue"/>
              </a:rPr>
              <a:t>mostly Bachelors programs + small Masters programs</a:t>
            </a:r>
            <a:endParaRPr sz="2400">
              <a:latin typeface="Helvetica Neue"/>
              <a:ea typeface="Helvetica Neue"/>
              <a:cs typeface="Helvetica Neue"/>
              <a:sym typeface="Helvetica Neue"/>
            </a:endParaRPr>
          </a:p>
          <a:p>
            <a:pPr indent="0" lvl="0" marL="457200" rtl="0" algn="l">
              <a:spcBef>
                <a:spcPts val="0"/>
              </a:spcBef>
              <a:spcAft>
                <a:spcPts val="0"/>
              </a:spcAft>
              <a:buNone/>
            </a:pPr>
            <a:r>
              <a:rPr lang="en" sz="2400">
                <a:latin typeface="Helvetica Neue"/>
                <a:ea typeface="Helvetica Neue"/>
                <a:cs typeface="Helvetica Neue"/>
                <a:sym typeface="Helvetica Neue"/>
              </a:rPr>
              <a:t>(WdKA: 2000 Bachelor + 100 Masters students; </a:t>
            </a:r>
            <a:br>
              <a:rPr lang="en" sz="2400">
                <a:latin typeface="Helvetica Neue"/>
                <a:ea typeface="Helvetica Neue"/>
                <a:cs typeface="Helvetica Neue"/>
                <a:sym typeface="Helvetica Neue"/>
              </a:rPr>
            </a:br>
            <a:r>
              <a:rPr lang="en" sz="2400">
                <a:latin typeface="Helvetica Neue"/>
                <a:ea typeface="Helvetica Neue"/>
                <a:cs typeface="Helvetica Neue"/>
                <a:sym typeface="Helvetica Neue"/>
              </a:rPr>
              <a:t>less than 100 in Fine Art)</a:t>
            </a:r>
            <a:endParaRPr sz="2400">
              <a:latin typeface="Helvetica Neue"/>
              <a:ea typeface="Helvetica Neue"/>
              <a:cs typeface="Helvetica Neue"/>
              <a:sym typeface="Helvetica Neue"/>
            </a:endParaRPr>
          </a:p>
          <a:p>
            <a:pPr indent="-381000" lvl="0" marL="457200" rtl="0" algn="l">
              <a:spcBef>
                <a:spcPts val="0"/>
              </a:spcBef>
              <a:spcAft>
                <a:spcPts val="0"/>
              </a:spcAft>
              <a:buSzPts val="2400"/>
              <a:buFont typeface="Helvetica Neue"/>
              <a:buChar char="-"/>
            </a:pPr>
            <a:r>
              <a:rPr lang="en" sz="2400">
                <a:latin typeface="Helvetica Neue"/>
                <a:ea typeface="Helvetica Neue"/>
                <a:cs typeface="Helvetica Neue"/>
                <a:sym typeface="Helvetica Neue"/>
              </a:rPr>
              <a:t>non-university-equivalent degrees (in NL)</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693575" y="1537650"/>
            <a:ext cx="8001000" cy="2068200"/>
          </a:xfrm>
          <a:prstGeom prst="rect">
            <a:avLst/>
          </a:prstGeom>
        </p:spPr>
        <p:txBody>
          <a:bodyPr anchorCtr="0" anchor="b" bIns="91425" lIns="91425" spcFirstLastPara="1" rIns="91425" wrap="square" tIns="91425">
            <a:normAutofit/>
          </a:bodyPr>
          <a:lstStyle/>
          <a:p>
            <a:pPr indent="-381000" lvl="0" marL="457200" rtl="0" algn="l">
              <a:spcBef>
                <a:spcPts val="0"/>
              </a:spcBef>
              <a:spcAft>
                <a:spcPts val="0"/>
              </a:spcAft>
              <a:buSzPts val="2400"/>
              <a:buFont typeface="Helvetica Neue"/>
              <a:buChar char="-"/>
            </a:pPr>
            <a:r>
              <a:rPr lang="en" sz="2400">
                <a:latin typeface="Helvetica Neue"/>
                <a:ea typeface="Helvetica Neue"/>
                <a:cs typeface="Helvetica Neue"/>
                <a:sym typeface="Helvetica Neue"/>
              </a:rPr>
              <a:t>before 2000: no professors</a:t>
            </a:r>
            <a:endParaRPr sz="2400">
              <a:latin typeface="Helvetica Neue"/>
              <a:ea typeface="Helvetica Neue"/>
              <a:cs typeface="Helvetica Neue"/>
              <a:sym typeface="Helvetica Neue"/>
            </a:endParaRPr>
          </a:p>
          <a:p>
            <a:pPr indent="-381000" lvl="0" marL="457200" rtl="0" algn="l">
              <a:spcBef>
                <a:spcPts val="0"/>
              </a:spcBef>
              <a:spcAft>
                <a:spcPts val="0"/>
              </a:spcAft>
              <a:buSzPts val="2400"/>
              <a:buFont typeface="Helvetica Neue"/>
              <a:buChar char="-"/>
            </a:pPr>
            <a:r>
              <a:rPr lang="en" sz="2400">
                <a:latin typeface="Helvetica Neue"/>
                <a:ea typeface="Helvetica Neue"/>
                <a:cs typeface="Helvetica Neue"/>
                <a:sym typeface="Helvetica Neue"/>
              </a:rPr>
              <a:t>since 2000: "lectoren"</a:t>
            </a:r>
            <a:br>
              <a:rPr lang="en" sz="2400">
                <a:latin typeface="Helvetica Neue"/>
                <a:ea typeface="Helvetica Neue"/>
                <a:cs typeface="Helvetica Neue"/>
                <a:sym typeface="Helvetica Neue"/>
              </a:rPr>
            </a:br>
            <a:r>
              <a:rPr lang="en" sz="2400">
                <a:latin typeface="Helvetica Neue"/>
                <a:ea typeface="Helvetica Neue"/>
                <a:cs typeface="Helvetica Neue"/>
                <a:sym typeface="Helvetica Neue"/>
              </a:rPr>
              <a:t>(readers / akademische Räte / Juniorprofessoren) </a:t>
            </a:r>
            <a:br>
              <a:rPr lang="en" sz="2400">
                <a:latin typeface="Helvetica Neue"/>
                <a:ea typeface="Helvetica Neue"/>
                <a:cs typeface="Helvetica Neue"/>
                <a:sym typeface="Helvetica Neue"/>
              </a:rPr>
            </a:br>
            <a:r>
              <a:rPr lang="en" sz="2400">
                <a:latin typeface="Helvetica Neue"/>
                <a:ea typeface="Helvetica Neue"/>
                <a:cs typeface="Helvetica Neue"/>
                <a:sym typeface="Helvetica Neue"/>
              </a:rPr>
              <a:t>as "practice-oriented research professors"</a:t>
            </a:r>
            <a:endParaRPr sz="2400">
              <a:latin typeface="Helvetica Neue"/>
              <a:ea typeface="Helvetica Neue"/>
              <a:cs typeface="Helvetica Neue"/>
              <a:sym typeface="Helvetica Neue"/>
            </a:endParaRPr>
          </a:p>
          <a:p>
            <a:pPr indent="-381000" lvl="0" marL="457200" rtl="0" algn="l">
              <a:spcBef>
                <a:spcPts val="0"/>
              </a:spcBef>
              <a:spcAft>
                <a:spcPts val="0"/>
              </a:spcAft>
              <a:buSzPts val="2400"/>
              <a:buFont typeface="Helvetica Neue"/>
              <a:buChar char="-"/>
            </a:pPr>
            <a:r>
              <a:rPr lang="en" sz="2400">
                <a:latin typeface="Helvetica Neue"/>
                <a:ea typeface="Helvetica Neue"/>
                <a:cs typeface="Helvetica Neue"/>
                <a:sym typeface="Helvetica Neue"/>
              </a:rPr>
              <a:t>at WdKA: 3 research professorships (2 FTE)</a:t>
            </a:r>
            <a:endParaRPr sz="24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510475" y="1030550"/>
            <a:ext cx="2144275" cy="3031126"/>
          </a:xfrm>
          <a:prstGeom prst="rect">
            <a:avLst/>
          </a:prstGeom>
          <a:noFill/>
          <a:ln cap="flat" cmpd="sng" w="9525">
            <a:solidFill>
              <a:schemeClr val="dk2"/>
            </a:solidFill>
            <a:prstDash val="solid"/>
            <a:round/>
            <a:headEnd len="sm" w="sm" type="none"/>
            <a:tailEnd len="sm" w="sm" type="none"/>
          </a:ln>
        </p:spPr>
      </p:pic>
      <p:pic>
        <p:nvPicPr>
          <p:cNvPr id="73" name="Google Shape;73;p16"/>
          <p:cNvPicPr preferRelativeResize="0"/>
          <p:nvPr/>
        </p:nvPicPr>
        <p:blipFill rotWithShape="1">
          <a:blip r:embed="rId4">
            <a:alphaModFix/>
          </a:blip>
          <a:srcRect b="0" l="13787" r="13649" t="0"/>
          <a:stretch/>
        </p:blipFill>
        <p:spPr>
          <a:xfrm>
            <a:off x="6223300" y="357512"/>
            <a:ext cx="2410226" cy="4428476"/>
          </a:xfrm>
          <a:prstGeom prst="rect">
            <a:avLst/>
          </a:prstGeom>
          <a:noFill/>
          <a:ln cap="flat" cmpd="sng" w="9525">
            <a:solidFill>
              <a:schemeClr val="dk2"/>
            </a:solidFill>
            <a:prstDash val="solid"/>
            <a:round/>
            <a:headEnd len="sm" w="sm" type="none"/>
            <a:tailEnd len="sm" w="sm" type="none"/>
          </a:ln>
        </p:spPr>
      </p:pic>
      <p:sp>
        <p:nvSpPr>
          <p:cNvPr id="74" name="Google Shape;74;p16"/>
          <p:cNvSpPr/>
          <p:nvPr/>
        </p:nvSpPr>
        <p:spPr>
          <a:xfrm>
            <a:off x="5093875" y="3333938"/>
            <a:ext cx="630000" cy="63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6"/>
          <p:cNvPicPr preferRelativeResize="0"/>
          <p:nvPr/>
        </p:nvPicPr>
        <p:blipFill>
          <a:blip r:embed="rId5">
            <a:alphaModFix/>
          </a:blip>
          <a:stretch>
            <a:fillRect/>
          </a:stretch>
        </p:blipFill>
        <p:spPr>
          <a:xfrm>
            <a:off x="2807150" y="1590063"/>
            <a:ext cx="3263749" cy="184860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571113" y="1308899"/>
            <a:ext cx="1731680" cy="2525696"/>
          </a:xfrm>
          <a:prstGeom prst="rect">
            <a:avLst/>
          </a:prstGeom>
          <a:noFill/>
          <a:ln cap="flat" cmpd="sng" w="9525">
            <a:solidFill>
              <a:schemeClr val="dk2"/>
            </a:solidFill>
            <a:prstDash val="solid"/>
            <a:round/>
            <a:headEnd len="sm" w="sm" type="none"/>
            <a:tailEnd len="sm" w="sm" type="none"/>
          </a:ln>
        </p:spPr>
      </p:pic>
      <p:pic>
        <p:nvPicPr>
          <p:cNvPr id="81" name="Google Shape;81;p17"/>
          <p:cNvPicPr preferRelativeResize="0"/>
          <p:nvPr/>
        </p:nvPicPr>
        <p:blipFill>
          <a:blip r:embed="rId4">
            <a:alphaModFix/>
          </a:blip>
          <a:stretch>
            <a:fillRect/>
          </a:stretch>
        </p:blipFill>
        <p:spPr>
          <a:xfrm>
            <a:off x="2413080" y="1308899"/>
            <a:ext cx="1780937" cy="2525697"/>
          </a:xfrm>
          <a:prstGeom prst="rect">
            <a:avLst/>
          </a:prstGeom>
          <a:noFill/>
          <a:ln cap="flat" cmpd="sng" w="9525">
            <a:solidFill>
              <a:schemeClr val="dk2"/>
            </a:solidFill>
            <a:prstDash val="solid"/>
            <a:round/>
            <a:headEnd len="sm" w="sm" type="none"/>
            <a:tailEnd len="sm" w="sm" type="none"/>
          </a:ln>
        </p:spPr>
      </p:pic>
      <p:pic>
        <p:nvPicPr>
          <p:cNvPr id="82" name="Google Shape;82;p17"/>
          <p:cNvPicPr preferRelativeResize="0"/>
          <p:nvPr/>
        </p:nvPicPr>
        <p:blipFill>
          <a:blip r:embed="rId5">
            <a:alphaModFix/>
          </a:blip>
          <a:stretch>
            <a:fillRect/>
          </a:stretch>
        </p:blipFill>
        <p:spPr>
          <a:xfrm>
            <a:off x="4304310" y="1308899"/>
            <a:ext cx="1805813" cy="2525695"/>
          </a:xfrm>
          <a:prstGeom prst="rect">
            <a:avLst/>
          </a:prstGeom>
          <a:noFill/>
          <a:ln cap="flat" cmpd="sng" w="9525">
            <a:solidFill>
              <a:schemeClr val="dk2"/>
            </a:solidFill>
            <a:prstDash val="solid"/>
            <a:round/>
            <a:headEnd len="sm" w="sm" type="none"/>
            <a:tailEnd len="sm" w="sm" type="none"/>
          </a:ln>
        </p:spPr>
      </p:pic>
      <p:pic>
        <p:nvPicPr>
          <p:cNvPr id="83" name="Google Shape;83;p17"/>
          <p:cNvPicPr preferRelativeResize="0"/>
          <p:nvPr/>
        </p:nvPicPr>
        <p:blipFill>
          <a:blip r:embed="rId6">
            <a:alphaModFix/>
          </a:blip>
          <a:stretch>
            <a:fillRect/>
          </a:stretch>
        </p:blipFill>
        <p:spPr>
          <a:xfrm>
            <a:off x="6284937" y="1308902"/>
            <a:ext cx="2287951" cy="252569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293650" y="919350"/>
            <a:ext cx="3943449" cy="3304801"/>
          </a:xfrm>
          <a:prstGeom prst="rect">
            <a:avLst/>
          </a:prstGeom>
          <a:noFill/>
          <a:ln cap="flat" cmpd="sng" w="9525">
            <a:solidFill>
              <a:schemeClr val="dk2"/>
            </a:solidFill>
            <a:prstDash val="solid"/>
            <a:round/>
            <a:headEnd len="sm" w="sm" type="none"/>
            <a:tailEnd len="sm" w="sm" type="none"/>
          </a:ln>
        </p:spPr>
      </p:pic>
      <p:pic>
        <p:nvPicPr>
          <p:cNvPr id="89" name="Google Shape;89;p18"/>
          <p:cNvPicPr preferRelativeResize="0"/>
          <p:nvPr/>
        </p:nvPicPr>
        <p:blipFill>
          <a:blip r:embed="rId4">
            <a:alphaModFix/>
          </a:blip>
          <a:stretch>
            <a:fillRect/>
          </a:stretch>
        </p:blipFill>
        <p:spPr>
          <a:xfrm>
            <a:off x="4465524" y="433938"/>
            <a:ext cx="4330601" cy="42756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ctrTitle"/>
          </p:nvPr>
        </p:nvSpPr>
        <p:spPr>
          <a:xfrm>
            <a:off x="682725" y="1339950"/>
            <a:ext cx="8001000" cy="3189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latin typeface="Helvetica Neue"/>
                <a:ea typeface="Helvetica Neue"/>
                <a:cs typeface="Helvetica Neue"/>
                <a:sym typeface="Helvetica Neue"/>
              </a:rPr>
              <a:t>J.J.F.Cramer@hr.nl</a:t>
            </a:r>
            <a:endParaRPr sz="24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