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tephen Zepk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Stephen Zepke</a:t>
            </a:r>
          </a:p>
        </p:txBody>
      </p:sp>
      <p:sp>
        <p:nvSpPr>
          <p:cNvPr id="152" name="The Schemastism of Conceptual Art"/>
          <p:cNvSpPr txBox="1"/>
          <p:nvPr>
            <p:ph type="ctrTitle"/>
          </p:nvPr>
        </p:nvSpPr>
        <p:spPr>
          <a:prstGeom prst="rect">
            <a:avLst/>
          </a:prstGeom>
        </p:spPr>
        <p:txBody>
          <a:bodyPr/>
          <a:lstStyle>
            <a:lvl1pPr>
              <a:defRPr spc="-204" sz="10200"/>
            </a:lvl1pPr>
          </a:lstStyle>
          <a:p>
            <a:pPr/>
            <a:r>
              <a:t>The Schemastism of Conceptual Art</a:t>
            </a:r>
          </a:p>
        </p:txBody>
      </p:sp>
      <p:sp>
        <p:nvSpPr>
          <p:cNvPr id="153" name="From the Analytic Proposition to the Culture Industry"/>
          <p:cNvSpPr txBox="1"/>
          <p:nvPr>
            <p:ph type="subTitle" sz="quarter" idx="1"/>
          </p:nvPr>
        </p:nvSpPr>
        <p:spPr>
          <a:prstGeom prst="rect">
            <a:avLst/>
          </a:prstGeom>
        </p:spPr>
        <p:txBody>
          <a:bodyPr/>
          <a:lstStyle/>
          <a:p>
            <a:pPr/>
            <a:r>
              <a:t>From the Analytic Proposition to the Culture Industry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ph type="pic" idx="21"/>
          </p:nvPr>
        </p:nvPicPr>
        <p:blipFill>
          <a:blip r:embed="rId2">
            <a:extLst/>
          </a:blip>
          <a:srcRect l="0" t="1411" r="0" b="1411"/>
          <a:stretch>
            <a:fillRect/>
          </a:stretch>
        </p:blipFill>
        <p:spPr>
          <a:xfrm>
            <a:off x="0" y="0"/>
            <a:ext cx="24384000" cy="13716000"/>
          </a:xfrm>
          <a:prstGeom prst="rect">
            <a:avLst/>
          </a:prstGeom>
        </p:spPr>
      </p:pic>
      <p:sp>
        <p:nvSpPr>
          <p:cNvPr id="156" name="Joseph Kosuth, Information Room, 1970. New York Cultural Center."/>
          <p:cNvSpPr txBox="1"/>
          <p:nvPr>
            <p:ph type="title" idx="4294967295"/>
          </p:nvPr>
        </p:nvSpPr>
        <p:spPr>
          <a:xfrm>
            <a:off x="306021" y="11885237"/>
            <a:ext cx="21971001" cy="1435101"/>
          </a:xfrm>
          <a:prstGeom prst="rect">
            <a:avLst/>
          </a:prstGeom>
        </p:spPr>
        <p:txBody>
          <a:bodyPr/>
          <a:lstStyle/>
          <a:p>
            <a:pPr defTabSz="2243271">
              <a:defRPr spc="-156" sz="7820"/>
            </a:pPr>
            <a:r>
              <a:rPr spc="-110" sz="5520"/>
              <a:t>Joseph Kosuth, </a:t>
            </a:r>
            <a:r>
              <a:rPr i="1" spc="-110" sz="5520"/>
              <a:t>Information Room</a:t>
            </a:r>
            <a:r>
              <a:rPr spc="-110" sz="5520"/>
              <a:t>, 1970. New York Cultural Center</a:t>
            </a:r>
            <a:r>
              <a: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tatement"/>
          <p:cNvSpPr txBox="1"/>
          <p:nvPr>
            <p:ph type="body" sz="half" idx="1"/>
          </p:nvPr>
        </p:nvSpPr>
        <p:spPr>
          <a:prstGeom prst="rect">
            <a:avLst/>
          </a:prstGeom>
        </p:spPr>
        <p:txBody>
          <a:bodyPr/>
          <a:lstStyle/>
          <a:p>
            <a:pPr/>
          </a:p>
        </p:txBody>
      </p:sp>
      <p:sp>
        <p:nvSpPr>
          <p:cNvPr id="159" name="‘The validity of artistic propositions is not dependent on any empirical, much less any aesthetic, presupposition about the nature of things. For the artist, as an analyst, is not directly concerned with the physical properties of things. He is concerned"/>
          <p:cNvSpPr txBox="1"/>
          <p:nvPr/>
        </p:nvSpPr>
        <p:spPr>
          <a:xfrm>
            <a:off x="1260337" y="913774"/>
            <a:ext cx="21723552" cy="12142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sz="5300">
                <a:solidFill>
                  <a:srgbClr val="000000"/>
                </a:solidFill>
                <a:latin typeface="Calibri"/>
                <a:ea typeface="Calibri"/>
                <a:cs typeface="Calibri"/>
                <a:sym typeface="Calibri"/>
              </a:defRPr>
            </a:pPr>
            <a:r>
              <a:rPr b="1"/>
              <a:t>‘The validity of artistic propositions is not dependent on any empirical, much less any aesthetic, presupposition about the nature of things. For the artist, as an analyst, is not directly concerned with the physical properties of things. He is concerned only with the way (1) in which art is capable of conceptual growth and (2) how his propositions are capable of logically following that growth. In other words, the propositions of art are not 		factual, but linguistic in </a:t>
            </a:r>
            <a:r>
              <a:rPr b="1" i="1"/>
              <a:t>character</a:t>
            </a:r>
            <a:r>
              <a:rPr b="1"/>
              <a:t> – that is, they do not describe the behaviour of physics or even mental objects; they express definitions of art, or the formal consequences of definitions of art. Accordingly, we can say that art operates on a logic. […] it is concerned with the formal consequences of our definitions (of art) and not with questions of empirical fact.’</a:t>
            </a:r>
            <a:r>
              <a:t> </a:t>
            </a:r>
          </a:p>
          <a:p>
            <a:pPr algn="l" defTabSz="457200">
              <a:lnSpc>
                <a:spcPct val="120000"/>
              </a:lnSpc>
              <a:defRPr sz="5300">
                <a:solidFill>
                  <a:srgbClr val="000000"/>
                </a:solidFill>
                <a:latin typeface="Calibri"/>
                <a:ea typeface="Calibri"/>
                <a:cs typeface="Calibri"/>
                <a:sym typeface="Calibri"/>
              </a:defRPr>
            </a:pPr>
          </a:p>
          <a:p>
            <a:pPr algn="l" defTabSz="457200">
              <a:lnSpc>
                <a:spcPct val="120000"/>
              </a:lnSpc>
              <a:defRPr sz="4000">
                <a:solidFill>
                  <a:srgbClr val="000000"/>
                </a:solidFill>
                <a:latin typeface="Calibri"/>
                <a:ea typeface="Calibri"/>
                <a:cs typeface="Calibri"/>
                <a:sym typeface="Calibri"/>
              </a:defRPr>
            </a:pPr>
            <a:r>
              <a:t>Joseph Kosuth, ’Art After Philosophy’, p. 20-1</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mage" descr="Image"/>
          <p:cNvPicPr>
            <a:picLocks noChangeAspect="1"/>
          </p:cNvPicPr>
          <p:nvPr>
            <p:ph type="pic" idx="21"/>
          </p:nvPr>
        </p:nvPicPr>
        <p:blipFill>
          <a:blip r:embed="rId2">
            <a:extLst/>
          </a:blip>
          <a:srcRect l="1688" t="0" r="1688" b="0"/>
          <a:stretch>
            <a:fillRect/>
          </a:stretch>
        </p:blipFill>
        <p:spPr>
          <a:xfrm>
            <a:off x="0" y="0"/>
            <a:ext cx="24384000" cy="13716000"/>
          </a:xfrm>
          <a:prstGeom prst="rect">
            <a:avLst/>
          </a:prstGeom>
        </p:spPr>
      </p:pic>
      <p:sp>
        <p:nvSpPr>
          <p:cNvPr id="162" name="Joseph Kosuth, Five Words in Green Neon, 1965."/>
          <p:cNvSpPr txBox="1"/>
          <p:nvPr>
            <p:ph type="title" idx="4294967295"/>
          </p:nvPr>
        </p:nvSpPr>
        <p:spPr>
          <a:xfrm>
            <a:off x="1206500" y="12406566"/>
            <a:ext cx="21971000" cy="601887"/>
          </a:xfrm>
          <a:prstGeom prst="rect">
            <a:avLst/>
          </a:prstGeom>
        </p:spPr>
        <p:txBody>
          <a:bodyPr/>
          <a:lstStyle/>
          <a:p>
            <a:pPr defTabSz="448055">
              <a:lnSpc>
                <a:spcPct val="120000"/>
              </a:lnSpc>
              <a:defRPr b="0" i="1" spc="0" sz="3822">
                <a:solidFill>
                  <a:srgbClr val="D5D5D5"/>
                </a:solidFill>
                <a:latin typeface="Calibri"/>
                <a:ea typeface="Calibri"/>
                <a:cs typeface="Calibri"/>
                <a:sym typeface="Calibri"/>
              </a:defRPr>
            </a:pPr>
            <a:r>
              <a:rPr i="0"/>
              <a:t>Joseph Kosuth, </a:t>
            </a:r>
            <a:r>
              <a:t>Five Words in Green Neon</a:t>
            </a:r>
            <a:r>
              <a:rPr i="0"/>
              <a:t>, 1965.</a:t>
            </a:r>
          </a:p>
        </p:txBody>
      </p:sp>
      <p:sp>
        <p:nvSpPr>
          <p:cNvPr id="163" name="Text"/>
          <p:cNvSpPr txBox="1"/>
          <p:nvPr/>
        </p:nvSpPr>
        <p:spPr>
          <a:xfrm>
            <a:off x="10775280" y="12120786"/>
            <a:ext cx="922065" cy="601887"/>
          </a:xfrm>
          <a:prstGeom prst="rect">
            <a:avLst/>
          </a:prstGeom>
          <a:ln w="12700">
            <a:miter lim="400000"/>
          </a:ln>
        </p:spPr>
        <p:txBody>
          <a:bodyPr wrap="none" lIns="50800" tIns="50800" rIns="50800" bIns="50800" anchor="ctr">
            <a:spAutoFit/>
          </a:bodyPr>
          <a:lstStyle/>
          <a:p>
            <a:pPr algn="l" defTabSz="457200">
              <a:lnSpc>
                <a:spcPct val="120000"/>
              </a:lnSpc>
              <a:defRPr i="1" sz="3900">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age" descr="Image"/>
          <p:cNvPicPr>
            <a:picLocks noChangeAspect="1"/>
          </p:cNvPicPr>
          <p:nvPr>
            <p:ph type="pic" idx="21"/>
          </p:nvPr>
        </p:nvPicPr>
        <p:blipFill>
          <a:blip r:embed="rId2">
            <a:extLst/>
          </a:blip>
          <a:srcRect l="0" t="3179" r="0" b="3179"/>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 descr="Image"/>
          <p:cNvPicPr>
            <a:picLocks noChangeAspect="1"/>
          </p:cNvPicPr>
          <p:nvPr>
            <p:ph type="pic" idx="21"/>
          </p:nvPr>
        </p:nvPicPr>
        <p:blipFill>
          <a:blip r:embed="rId2">
            <a:extLst/>
          </a:blip>
          <a:srcRect l="9223" t="0" r="9223" b="0"/>
          <a:stretch>
            <a:fillRect/>
          </a:stretch>
        </p:blipFill>
        <p:spPr>
          <a:xfrm>
            <a:off x="0" y="-805691"/>
            <a:ext cx="24384000" cy="13716001"/>
          </a:xfrm>
          <a:prstGeom prst="rect">
            <a:avLst/>
          </a:prstGeom>
        </p:spPr>
      </p:pic>
      <p:sp>
        <p:nvSpPr>
          <p:cNvPr id="168" name="Sol Le Witt, Wall Drawing #42, 1970"/>
          <p:cNvSpPr/>
          <p:nvPr/>
        </p:nvSpPr>
        <p:spPr>
          <a:xfrm>
            <a:off x="-1" y="13011909"/>
            <a:ext cx="24384002" cy="778545"/>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lnSpc>
                <a:spcPct val="120000"/>
              </a:lnSpc>
              <a:defRPr i="1" sz="5300">
                <a:ln w="12725" cap="flat">
                  <a:solidFill>
                    <a:srgbClr val="000000"/>
                  </a:solidFill>
                  <a:prstDash val="solid"/>
                  <a:miter lim="400000"/>
                </a:ln>
                <a:solidFill>
                  <a:srgbClr val="000000"/>
                </a:solidFill>
                <a:latin typeface="Calibri"/>
                <a:ea typeface="Calibri"/>
                <a:cs typeface="Calibri"/>
                <a:sym typeface="Calibri"/>
              </a:defRPr>
            </a:pPr>
            <a:r>
              <a:rPr i="0"/>
              <a:t>Sol Le Witt, </a:t>
            </a:r>
            <a:r>
              <a:t>Wall Drawing #42</a:t>
            </a:r>
            <a:r>
              <a:rPr i="0"/>
              <a:t>, 1970</a:t>
            </a:r>
          </a:p>
        </p:txBody>
      </p:sp>
      <p:sp>
        <p:nvSpPr>
          <p:cNvPr id="169" name="Text"/>
          <p:cNvSpPr txBox="1"/>
          <p:nvPr/>
        </p:nvSpPr>
        <p:spPr>
          <a:xfrm>
            <a:off x="4328404" y="13666458"/>
            <a:ext cx="1916237" cy="1203946"/>
          </a:xfrm>
          <a:prstGeom prst="rect">
            <a:avLst/>
          </a:prstGeom>
          <a:ln w="12700">
            <a:miter lim="400000"/>
          </a:ln>
        </p:spPr>
        <p:txBody>
          <a:bodyPr wrap="none" lIns="50800" tIns="50800" rIns="50800" bIns="50800" anchor="ctr">
            <a:spAutoFit/>
          </a:bodyPr>
          <a:lstStyle/>
          <a:p>
            <a:pPr algn="l" defTabSz="457200">
              <a:lnSpc>
                <a:spcPct val="120000"/>
              </a:lnSpc>
              <a:defRPr i="1" sz="8700">
                <a:ln w="12725" cap="flat">
                  <a:solidFill>
                    <a:srgbClr val="000000"/>
                  </a:solidFill>
                  <a:prstDash val="solid"/>
                  <a:miter lim="400000"/>
                </a:ln>
                <a:solidFill>
                  <a:srgbClr val="000000"/>
                </a:solidFill>
                <a:latin typeface="Calibri"/>
                <a:ea typeface="Calibri"/>
                <a:cs typeface="Calibri"/>
                <a:sym typeface="Calibri"/>
              </a:defRPr>
            </a:pPr>
          </a:p>
        </p:txBody>
      </p:sp>
      <p:sp>
        <p:nvSpPr>
          <p:cNvPr id="170" name="Text"/>
          <p:cNvSpPr txBox="1"/>
          <p:nvPr/>
        </p:nvSpPr>
        <p:spPr>
          <a:xfrm>
            <a:off x="-7606264" y="13789428"/>
            <a:ext cx="1481287" cy="958007"/>
          </a:xfrm>
          <a:prstGeom prst="rect">
            <a:avLst/>
          </a:prstGeom>
          <a:ln w="12700">
            <a:miter lim="400000"/>
          </a:ln>
        </p:spPr>
        <p:txBody>
          <a:bodyPr wrap="none" lIns="50800" tIns="50800" rIns="50800" bIns="50800" anchor="ctr">
            <a:spAutoFit/>
          </a:bodyPr>
          <a:lstStyle/>
          <a:p>
            <a:pPr algn="l" defTabSz="457200">
              <a:lnSpc>
                <a:spcPct val="120000"/>
              </a:lnSpc>
              <a:defRPr i="1" sz="6600">
                <a:ln w="12725" cap="flat">
                  <a:solidFill>
                    <a:srgbClr val="000000"/>
                  </a:solidFill>
                  <a:prstDash val="solid"/>
                  <a:miter lim="400000"/>
                </a:ln>
                <a:solidFill>
                  <a:srgbClr val="000000"/>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It is time as given a priori which in advance bestows upon the horizon of transcendence the character of the perceivable offer. […] This single and pure ontological horizon is the condition for the possibility that the being given within it can have thi"/>
          <p:cNvSpPr txBox="1"/>
          <p:nvPr>
            <p:ph type="body" idx="1"/>
          </p:nvPr>
        </p:nvSpPr>
        <p:spPr>
          <a:xfrm>
            <a:off x="1206500" y="2842051"/>
            <a:ext cx="21971000" cy="8031898"/>
          </a:xfrm>
          <a:prstGeom prst="rect">
            <a:avLst/>
          </a:prstGeom>
        </p:spPr>
        <p:txBody>
          <a:bodyPr/>
          <a:lstStyle/>
          <a:p>
            <a:pPr algn="l">
              <a:defRPr spc="-148" sz="7400"/>
            </a:pPr>
            <a:r>
              <a:t>‘It is time as given a priori which in advance bestows upon the horizon of transcendence the character of the perceivable offer. […] This single and pure ontological horizon is the condition for the possibility that the being given within it can have this or than particular revealed, indeed notice horizon.’ </a:t>
            </a:r>
          </a:p>
          <a:p>
            <a:pPr algn="l">
              <a:defRPr spc="-148" sz="7400"/>
            </a:pPr>
          </a:p>
          <a:p>
            <a:pPr algn="l">
              <a:defRPr spc="-148" sz="7400"/>
            </a:pPr>
            <a:r>
              <a:rPr spc="-78" sz="3900"/>
              <a:t>Heidegger, </a:t>
            </a:r>
            <a:r>
              <a:rPr i="1" spc="-78" sz="3900">
                <a:latin typeface="+mn-lt"/>
                <a:ea typeface="+mn-ea"/>
                <a:cs typeface="+mn-cs"/>
                <a:sym typeface="Helvetica Neue"/>
              </a:rPr>
              <a:t>Kant and the Problem of Metaphysics</a:t>
            </a:r>
            <a:r>
              <a:rPr spc="-78" sz="3900"/>
              <a:t>, p. 76.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 descr="Image"/>
          <p:cNvPicPr>
            <a:picLocks noChangeAspect="1"/>
          </p:cNvPicPr>
          <p:nvPr>
            <p:ph type="pic" idx="21"/>
          </p:nvPr>
        </p:nvPicPr>
        <p:blipFill>
          <a:blip r:embed="rId2">
            <a:extLst/>
          </a:blip>
          <a:srcRect l="0" t="13215" r="0" b="13215"/>
          <a:stretch>
            <a:fillRect/>
          </a:stretch>
        </p:blipFill>
        <p:spPr>
          <a:xfrm>
            <a:off x="0" y="0"/>
            <a:ext cx="24384000" cy="13716000"/>
          </a:xfrm>
          <a:prstGeom prst="rect">
            <a:avLst/>
          </a:prstGeom>
        </p:spPr>
      </p:pic>
      <p:sp>
        <p:nvSpPr>
          <p:cNvPr id="175" name="Title"/>
          <p:cNvSpPr/>
          <p:nvPr/>
        </p:nvSpPr>
        <p:spPr>
          <a:xfrm>
            <a:off x="-1" y="-612354"/>
            <a:ext cx="24384002" cy="510754"/>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700">
                <a:solidFill>
                  <a:srgbClr val="000000"/>
                </a:solidFill>
              </a:defRPr>
            </a:lvl1pPr>
          </a:lstStyle>
          <a:p>
            <a:pPr/>
            <a:r>
              <a:t>Title</a:t>
            </a:r>
          </a:p>
        </p:txBody>
      </p:sp>
      <p:sp>
        <p:nvSpPr>
          <p:cNvPr id="176" name="Joseph Kosuth, Second Investigation, 1968–74"/>
          <p:cNvSpPr txBox="1"/>
          <p:nvPr>
            <p:ph type="title" idx="4294967295"/>
          </p:nvPr>
        </p:nvSpPr>
        <p:spPr>
          <a:xfrm>
            <a:off x="471899" y="724048"/>
            <a:ext cx="21971001" cy="837405"/>
          </a:xfrm>
          <a:prstGeom prst="rect">
            <a:avLst/>
          </a:prstGeom>
        </p:spPr>
        <p:txBody>
          <a:bodyPr/>
          <a:lstStyle/>
          <a:p>
            <a:pPr>
              <a:defRPr spc="-94" sz="4700"/>
            </a:pPr>
            <a:r>
              <a:t>Joseph Kosuth, </a:t>
            </a:r>
            <a:r>
              <a:rPr i="1"/>
              <a:t>Second Investigation</a:t>
            </a:r>
            <a:r>
              <a:t>, 1968–74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