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5" r:id="rId17"/>
    <p:sldId id="271" r:id="rId18"/>
    <p:sldId id="272" r:id="rId19"/>
    <p:sldId id="273" r:id="rId20"/>
    <p:sldId id="274" r:id="rId21"/>
    <p:sldId id="275" r:id="rId22"/>
    <p:sldId id="276" r:id="rId23"/>
    <p:sldId id="277" r:id="rId24"/>
    <p:sldId id="286" r:id="rId25"/>
    <p:sldId id="278" r:id="rId26"/>
    <p:sldId id="279" r:id="rId27"/>
    <p:sldId id="280" r:id="rId28"/>
    <p:sldId id="281" r:id="rId29"/>
    <p:sldId id="282" r:id="rId30"/>
    <p:sldId id="283" r:id="rId31"/>
    <p:sldId id="284" r:id="rId32"/>
  </p:sldIdLst>
  <p:sldSz cx="9144000" cy="5143500" type="screen16x9"/>
  <p:notesSz cx="6858000" cy="9144000"/>
  <p:embeddedFontLst>
    <p:embeddedFont>
      <p:font typeface="Helvetica Neue"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908" y="7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e59410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e59410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3e59410d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3e59410d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3e59410dd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3e59410d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3e59410dd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3e59410d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e59410dd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3e59410dd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e59410dd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3e59410dd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3e59410dd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3e59410d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3e59410d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3e59410d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39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3e59410dd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3e59410dd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e59410dd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e59410d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3e59410dd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3e59410d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3e59410dd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3e59410d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3e59410dd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3e59410dd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3e59410dd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3e59410dd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e59410dd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3e59410dd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3e59410dd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3e59410dd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e59410dd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3e59410dd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264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3e59410dd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3e59410dd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3e59410dd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3e59410dd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e59410dd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e59410dd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3e59410dd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3e59410dd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3e59410dd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3e59410dd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3e59410dd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3e59410d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3e59410dd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3e59410dd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3e59410dd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3e59410dd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3e59410dd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3e59410d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e59410d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3e59410d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3e59410dd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3e59410dd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3e59410d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3e59410d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3e59410d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3e59410d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hyperlink" Target="https://youtu.be/eICpSJzdclk?t=120"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731750" y="1244375"/>
            <a:ext cx="5680500" cy="23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dirty="0">
                <a:latin typeface="Helvetica Neue"/>
                <a:ea typeface="Helvetica Neue"/>
                <a:cs typeface="Helvetica Neue"/>
                <a:sym typeface="Helvetica Neue"/>
              </a:rPr>
              <a:t>a[r/c]tivism</a:t>
            </a:r>
            <a:br>
              <a:rPr lang="nl" sz="2400" dirty="0">
                <a:latin typeface="Helvetica Neue"/>
                <a:ea typeface="Helvetica Neue"/>
                <a:cs typeface="Helvetica Neue"/>
                <a:sym typeface="Helvetica Neue"/>
              </a:rPr>
            </a:br>
            <a:br>
              <a:rPr lang="nl" sz="2400" dirty="0">
                <a:latin typeface="Helvetica Neue"/>
                <a:ea typeface="Helvetica Neue"/>
                <a:cs typeface="Helvetica Neue"/>
                <a:sym typeface="Helvetica Neue"/>
              </a:rPr>
            </a:br>
            <a:r>
              <a:rPr lang="nl" sz="2400" dirty="0">
                <a:latin typeface="Helvetica Neue"/>
                <a:ea typeface="Helvetica Neue"/>
                <a:cs typeface="Helvetica Neue"/>
                <a:sym typeface="Helvetica Neue"/>
              </a:rPr>
              <a:t>1971/2003/2012</a:t>
            </a:r>
            <a:endParaRPr sz="2400" dirty="0">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3">
            <a:alphaModFix/>
          </a:blip>
          <a:srcRect b="21537"/>
          <a:stretch/>
        </p:blipFill>
        <p:spPr>
          <a:xfrm>
            <a:off x="1254213" y="148400"/>
            <a:ext cx="6495525" cy="4846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3"/>
          <p:cNvPicPr preferRelativeResize="0"/>
          <p:nvPr/>
        </p:nvPicPr>
        <p:blipFill rotWithShape="1">
          <a:blip r:embed="rId3">
            <a:alphaModFix/>
          </a:blip>
          <a:srcRect t="60618" b="21537"/>
          <a:stretch/>
        </p:blipFill>
        <p:spPr>
          <a:xfrm>
            <a:off x="292675" y="2058425"/>
            <a:ext cx="8558650" cy="14523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2340775" y="152400"/>
            <a:ext cx="4462454"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5"/>
          <p:cNvPicPr preferRelativeResize="0"/>
          <p:nvPr/>
        </p:nvPicPr>
        <p:blipFill>
          <a:blip r:embed="rId3">
            <a:alphaModFix/>
          </a:blip>
          <a:stretch>
            <a:fillRect/>
          </a:stretch>
        </p:blipFill>
        <p:spPr>
          <a:xfrm>
            <a:off x="1936548" y="0"/>
            <a:ext cx="5270900" cy="4164925"/>
          </a:xfrm>
          <a:prstGeom prst="rect">
            <a:avLst/>
          </a:prstGeom>
          <a:noFill/>
          <a:ln>
            <a:noFill/>
          </a:ln>
        </p:spPr>
      </p:pic>
      <p:sp>
        <p:nvSpPr>
          <p:cNvPr id="132" name="Google Shape;132;p25"/>
          <p:cNvSpPr txBox="1">
            <a:spLocks noGrp="1"/>
          </p:cNvSpPr>
          <p:nvPr>
            <p:ph type="ctrTitle"/>
          </p:nvPr>
        </p:nvSpPr>
        <p:spPr>
          <a:xfrm>
            <a:off x="1936550" y="4324800"/>
            <a:ext cx="4097400" cy="57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i="1">
                <a:latin typeface="Helvetica Neue"/>
                <a:ea typeface="Helvetica Neue"/>
                <a:cs typeface="Helvetica Neue"/>
                <a:sym typeface="Helvetica Neue"/>
              </a:rPr>
              <a:t>Condensation Cube</a:t>
            </a:r>
            <a:r>
              <a:rPr lang="nl" sz="2400">
                <a:latin typeface="Helvetica Neue"/>
                <a:ea typeface="Helvetica Neue"/>
                <a:cs typeface="Helvetica Neue"/>
                <a:sym typeface="Helvetica Neue"/>
              </a:rPr>
              <a:t>, 1964</a:t>
            </a:r>
            <a:endParaRPr sz="2400">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2207548" y="139950"/>
            <a:ext cx="4728900" cy="4026525"/>
          </a:xfrm>
          <a:prstGeom prst="rect">
            <a:avLst/>
          </a:prstGeom>
          <a:noFill/>
          <a:ln>
            <a:noFill/>
          </a:ln>
        </p:spPr>
      </p:pic>
      <p:sp>
        <p:nvSpPr>
          <p:cNvPr id="138" name="Google Shape;138;p26"/>
          <p:cNvSpPr txBox="1">
            <a:spLocks noGrp="1"/>
          </p:cNvSpPr>
          <p:nvPr>
            <p:ph type="ctrTitle"/>
          </p:nvPr>
        </p:nvSpPr>
        <p:spPr>
          <a:xfrm>
            <a:off x="2411925" y="4338775"/>
            <a:ext cx="4097400" cy="57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i="1">
                <a:latin typeface="Helvetica Neue"/>
                <a:ea typeface="Helvetica Neue"/>
                <a:cs typeface="Helvetica Neue"/>
                <a:sym typeface="Helvetica Neue"/>
              </a:rPr>
              <a:t>Isolation Box</a:t>
            </a:r>
            <a:r>
              <a:rPr lang="nl" sz="2400">
                <a:latin typeface="Helvetica Neue"/>
                <a:ea typeface="Helvetica Neue"/>
                <a:cs typeface="Helvetica Neue"/>
                <a:sym typeface="Helvetica Neue"/>
              </a:rPr>
              <a:t>, 1983</a:t>
            </a:r>
            <a:endParaRPr sz="240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964038" y="250275"/>
            <a:ext cx="7215930" cy="4058949"/>
          </a:xfrm>
          <a:prstGeom prst="rect">
            <a:avLst/>
          </a:prstGeom>
          <a:noFill/>
          <a:ln>
            <a:noFill/>
          </a:ln>
        </p:spPr>
      </p:pic>
      <p:sp>
        <p:nvSpPr>
          <p:cNvPr id="144" name="Google Shape;144;p27"/>
          <p:cNvSpPr txBox="1">
            <a:spLocks noGrp="1"/>
          </p:cNvSpPr>
          <p:nvPr>
            <p:ph type="ctrTitle"/>
          </p:nvPr>
        </p:nvSpPr>
        <p:spPr>
          <a:xfrm>
            <a:off x="964050" y="4380725"/>
            <a:ext cx="7662600" cy="57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Trevor Paglen &amp; Jacob Appelbaum, </a:t>
            </a:r>
            <a:r>
              <a:rPr lang="nl" sz="2400" i="1">
                <a:latin typeface="Helvetica Neue"/>
                <a:ea typeface="Helvetica Neue"/>
                <a:cs typeface="Helvetica Neue"/>
                <a:sym typeface="Helvetica Neue"/>
              </a:rPr>
              <a:t>Autonomy Cube</a:t>
            </a:r>
            <a:endParaRPr sz="2400" i="1">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 name="Afbeelding 1">
            <a:extLst>
              <a:ext uri="{FF2B5EF4-FFF2-40B4-BE49-F238E27FC236}">
                <a16:creationId xmlns:a16="http://schemas.microsoft.com/office/drawing/2014/main" id="{CA7DBAEC-690A-474C-B14F-FA2070F6924F}"/>
              </a:ext>
            </a:extLst>
          </p:cNvPr>
          <p:cNvPicPr>
            <a:picLocks noChangeAspect="1"/>
          </p:cNvPicPr>
          <p:nvPr/>
        </p:nvPicPr>
        <p:blipFill rotWithShape="1">
          <a:blip r:embed="rId3"/>
          <a:srcRect t="10036"/>
          <a:stretch/>
        </p:blipFill>
        <p:spPr>
          <a:xfrm>
            <a:off x="964050" y="0"/>
            <a:ext cx="6045957" cy="4022672"/>
          </a:xfrm>
          <a:prstGeom prst="rect">
            <a:avLst/>
          </a:prstGeom>
        </p:spPr>
      </p:pic>
      <p:sp>
        <p:nvSpPr>
          <p:cNvPr id="7" name="Google Shape;150;p28">
            <a:extLst>
              <a:ext uri="{FF2B5EF4-FFF2-40B4-BE49-F238E27FC236}">
                <a16:creationId xmlns:a16="http://schemas.microsoft.com/office/drawing/2014/main" id="{9C367393-8061-487A-B8CC-8A67080CE74A}"/>
              </a:ext>
            </a:extLst>
          </p:cNvPr>
          <p:cNvSpPr txBox="1">
            <a:spLocks noGrp="1"/>
          </p:cNvSpPr>
          <p:nvPr>
            <p:ph type="ctrTitle"/>
          </p:nvPr>
        </p:nvSpPr>
        <p:spPr>
          <a:xfrm>
            <a:off x="964050" y="4380725"/>
            <a:ext cx="7662600" cy="57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400" dirty="0">
                <a:latin typeface="Helvetica Neue"/>
                <a:ea typeface="Helvetica Neue"/>
                <a:cs typeface="Helvetica Neue"/>
                <a:sym typeface="Helvetica Neue"/>
              </a:rPr>
              <a:t>Arthur C. Danto, </a:t>
            </a:r>
            <a:r>
              <a:rPr lang="en-GB" sz="2400" i="1" dirty="0">
                <a:latin typeface="Helvetica Neue"/>
                <a:ea typeface="Helvetica Neue"/>
                <a:cs typeface="Helvetica Neue"/>
                <a:sym typeface="Helvetica Neue"/>
              </a:rPr>
              <a:t>Hans </a:t>
            </a:r>
            <a:r>
              <a:rPr lang="en-GB" sz="2400" i="1" dirty="0" err="1">
                <a:latin typeface="Helvetica Neue"/>
                <a:ea typeface="Helvetica Neue"/>
                <a:cs typeface="Helvetica Neue"/>
                <a:sym typeface="Helvetica Neue"/>
              </a:rPr>
              <a:t>Haacke</a:t>
            </a:r>
            <a:r>
              <a:rPr lang="en-GB" sz="2400" i="1" dirty="0">
                <a:latin typeface="Helvetica Neue"/>
                <a:ea typeface="Helvetica Neue"/>
                <a:cs typeface="Helvetica Neue"/>
                <a:sym typeface="Helvetica Neue"/>
              </a:rPr>
              <a:t> and the Industry of Art</a:t>
            </a:r>
            <a:r>
              <a:rPr lang="en-GB" sz="2400" dirty="0">
                <a:latin typeface="Helvetica Neue"/>
                <a:ea typeface="Helvetica Neue"/>
                <a:cs typeface="Helvetica Neue"/>
                <a:sym typeface="Helvetica Neue"/>
              </a:rPr>
              <a:t>, 1987</a:t>
            </a:r>
            <a:endParaRPr sz="2400" dirty="0">
              <a:latin typeface="Helvetica Neue"/>
              <a:ea typeface="Helvetica Neue"/>
              <a:cs typeface="Helvetica Neue"/>
              <a:sym typeface="Helvetica Neue"/>
            </a:endParaRPr>
          </a:p>
        </p:txBody>
      </p:sp>
    </p:spTree>
    <p:extLst>
      <p:ext uri="{BB962C8B-B14F-4D97-AF65-F5344CB8AC3E}">
        <p14:creationId xmlns:p14="http://schemas.microsoft.com/office/powerpoint/2010/main" val="201857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8"/>
          <p:cNvPicPr preferRelativeResize="0"/>
          <p:nvPr/>
        </p:nvPicPr>
        <p:blipFill>
          <a:blip r:embed="rId3">
            <a:alphaModFix/>
          </a:blip>
          <a:stretch>
            <a:fillRect/>
          </a:stretch>
        </p:blipFill>
        <p:spPr>
          <a:xfrm>
            <a:off x="1061200" y="348125"/>
            <a:ext cx="5089951" cy="3812500"/>
          </a:xfrm>
          <a:prstGeom prst="rect">
            <a:avLst/>
          </a:prstGeom>
          <a:noFill/>
          <a:ln>
            <a:noFill/>
          </a:ln>
        </p:spPr>
      </p:pic>
      <p:sp>
        <p:nvSpPr>
          <p:cNvPr id="150" name="Google Shape;150;p28"/>
          <p:cNvSpPr txBox="1">
            <a:spLocks noGrp="1"/>
          </p:cNvSpPr>
          <p:nvPr>
            <p:ph type="ctrTitle"/>
          </p:nvPr>
        </p:nvSpPr>
        <p:spPr>
          <a:xfrm>
            <a:off x="964050" y="4380725"/>
            <a:ext cx="7662600" cy="57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dirty="0">
                <a:latin typeface="Helvetica Neue"/>
                <a:ea typeface="Helvetica Neue"/>
                <a:cs typeface="Helvetica Neue"/>
                <a:sym typeface="Helvetica Neue"/>
              </a:rPr>
              <a:t>Eva &amp; Franco Mattes (0100101110101101.org), </a:t>
            </a:r>
            <a:br>
              <a:rPr lang="nl" sz="2400" dirty="0">
                <a:latin typeface="Helvetica Neue"/>
                <a:ea typeface="Helvetica Neue"/>
                <a:cs typeface="Helvetica Neue"/>
                <a:sym typeface="Helvetica Neue"/>
              </a:rPr>
            </a:br>
            <a:r>
              <a:rPr lang="nl" sz="2400" i="1" dirty="0">
                <a:latin typeface="Helvetica Neue"/>
                <a:ea typeface="Helvetica Neue"/>
                <a:cs typeface="Helvetica Neue"/>
                <a:sym typeface="Helvetica Neue"/>
              </a:rPr>
              <a:t>Nike Ground</a:t>
            </a:r>
            <a:r>
              <a:rPr lang="nl" sz="2400" dirty="0">
                <a:latin typeface="Helvetica Neue"/>
                <a:ea typeface="Helvetica Neue"/>
                <a:cs typeface="Helvetica Neue"/>
                <a:sym typeface="Helvetica Neue"/>
              </a:rPr>
              <a:t>, 2003</a:t>
            </a:r>
            <a:endParaRPr sz="2400" dirty="0">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9"/>
          <p:cNvPicPr preferRelativeResize="0"/>
          <p:nvPr/>
        </p:nvPicPr>
        <p:blipFill>
          <a:blip r:embed="rId3">
            <a:alphaModFix/>
          </a:blip>
          <a:stretch>
            <a:fillRect/>
          </a:stretch>
        </p:blipFill>
        <p:spPr>
          <a:xfrm>
            <a:off x="939425" y="152400"/>
            <a:ext cx="7265147" cy="4838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30"/>
          <p:cNvPicPr preferRelativeResize="0"/>
          <p:nvPr/>
        </p:nvPicPr>
        <p:blipFill>
          <a:blip r:embed="rId3">
            <a:alphaModFix/>
          </a:blip>
          <a:stretch>
            <a:fillRect/>
          </a:stretch>
        </p:blipFill>
        <p:spPr>
          <a:xfrm>
            <a:off x="1238250" y="390525"/>
            <a:ext cx="6667500" cy="4362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94400" y="1586850"/>
            <a:ext cx="2956300" cy="1969800"/>
          </a:xfrm>
          <a:prstGeom prst="rect">
            <a:avLst/>
          </a:prstGeom>
          <a:noFill/>
          <a:ln>
            <a:noFill/>
          </a:ln>
        </p:spPr>
      </p:pic>
      <p:pic>
        <p:nvPicPr>
          <p:cNvPr id="60" name="Google Shape;60;p14"/>
          <p:cNvPicPr preferRelativeResize="0"/>
          <p:nvPr/>
        </p:nvPicPr>
        <p:blipFill>
          <a:blip r:embed="rId4">
            <a:alphaModFix/>
          </a:blip>
          <a:stretch>
            <a:fillRect/>
          </a:stretch>
        </p:blipFill>
        <p:spPr>
          <a:xfrm>
            <a:off x="3257112" y="1586850"/>
            <a:ext cx="2629784" cy="1969800"/>
          </a:xfrm>
          <a:prstGeom prst="rect">
            <a:avLst/>
          </a:prstGeom>
          <a:noFill/>
          <a:ln>
            <a:noFill/>
          </a:ln>
        </p:spPr>
      </p:pic>
      <p:pic>
        <p:nvPicPr>
          <p:cNvPr id="61" name="Google Shape;61;p14"/>
          <p:cNvPicPr preferRelativeResize="0"/>
          <p:nvPr/>
        </p:nvPicPr>
        <p:blipFill>
          <a:blip r:embed="rId5">
            <a:alphaModFix/>
          </a:blip>
          <a:stretch>
            <a:fillRect/>
          </a:stretch>
        </p:blipFill>
        <p:spPr>
          <a:xfrm>
            <a:off x="6105324" y="1628613"/>
            <a:ext cx="2834700" cy="188627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p:nvPr/>
        </p:nvSpPr>
        <p:spPr>
          <a:xfrm>
            <a:off x="3094843" y="4544704"/>
            <a:ext cx="3663300" cy="4836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1000" u="sng" dirty="0">
                <a:solidFill>
                  <a:schemeClr val="hlink"/>
                </a:solidFill>
                <a:latin typeface="Helvetica Neue" panose="020B0604020202020204" charset="0"/>
                <a:hlinkClick r:id="rId5"/>
              </a:rPr>
              <a:t>https://youtu.be/eICpSJzdclk?t=120</a:t>
            </a:r>
            <a:endParaRPr sz="1000" dirty="0">
              <a:latin typeface="Helvetica Neue" panose="020B0604020202020204" charset="0"/>
            </a:endParaRPr>
          </a:p>
        </p:txBody>
      </p:sp>
      <p:pic>
        <p:nvPicPr>
          <p:cNvPr id="2" name="nike ground.karlsplatz-eICpSJzdclk">
            <a:hlinkClick r:id="" action="ppaction://media"/>
            <a:extLst>
              <a:ext uri="{FF2B5EF4-FFF2-40B4-BE49-F238E27FC236}">
                <a16:creationId xmlns:a16="http://schemas.microsoft.com/office/drawing/2014/main" id="{0A671B80-ABEB-4123-AF06-13FCD16FCF5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43250" y="1428750"/>
            <a:ext cx="2857500"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2"/>
          <p:cNvPicPr preferRelativeResize="0"/>
          <p:nvPr/>
        </p:nvPicPr>
        <p:blipFill>
          <a:blip r:embed="rId3">
            <a:alphaModFix/>
          </a:blip>
          <a:stretch>
            <a:fillRect/>
          </a:stretch>
        </p:blipFill>
        <p:spPr>
          <a:xfrm>
            <a:off x="299550" y="385238"/>
            <a:ext cx="4125299" cy="2871591"/>
          </a:xfrm>
          <a:prstGeom prst="rect">
            <a:avLst/>
          </a:prstGeom>
          <a:noFill/>
          <a:ln>
            <a:noFill/>
          </a:ln>
        </p:spPr>
      </p:pic>
      <p:pic>
        <p:nvPicPr>
          <p:cNvPr id="172" name="Google Shape;172;p32"/>
          <p:cNvPicPr preferRelativeResize="0"/>
          <p:nvPr/>
        </p:nvPicPr>
        <p:blipFill>
          <a:blip r:embed="rId4">
            <a:alphaModFix/>
          </a:blip>
          <a:stretch>
            <a:fillRect/>
          </a:stretch>
        </p:blipFill>
        <p:spPr>
          <a:xfrm>
            <a:off x="4719151" y="390075"/>
            <a:ext cx="4125299" cy="2861926"/>
          </a:xfrm>
          <a:prstGeom prst="rect">
            <a:avLst/>
          </a:prstGeom>
          <a:noFill/>
          <a:ln>
            <a:noFill/>
          </a:ln>
        </p:spPr>
      </p:pic>
      <p:sp>
        <p:nvSpPr>
          <p:cNvPr id="173" name="Google Shape;173;p32"/>
          <p:cNvSpPr txBox="1">
            <a:spLocks noGrp="1"/>
          </p:cNvSpPr>
          <p:nvPr>
            <p:ph type="ctrTitle"/>
          </p:nvPr>
        </p:nvSpPr>
        <p:spPr>
          <a:xfrm>
            <a:off x="299550" y="4282850"/>
            <a:ext cx="7662600" cy="57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Christoph Schlingensief, </a:t>
            </a:r>
            <a:r>
              <a:rPr lang="nl" sz="2400" i="1">
                <a:latin typeface="Helvetica Neue"/>
                <a:ea typeface="Helvetica Neue"/>
                <a:cs typeface="Helvetica Neue"/>
                <a:sym typeface="Helvetica Neue"/>
              </a:rPr>
              <a:t>Foreigners Out!</a:t>
            </a:r>
            <a:r>
              <a:rPr lang="nl" sz="2400">
                <a:latin typeface="Helvetica Neue"/>
                <a:ea typeface="Helvetica Neue"/>
                <a:cs typeface="Helvetica Neue"/>
                <a:sym typeface="Helvetica Neue"/>
              </a:rPr>
              <a:t> (2000)</a:t>
            </a:r>
            <a:endParaRPr sz="2400">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3"/>
          <p:cNvPicPr preferRelativeResize="0"/>
          <p:nvPr/>
        </p:nvPicPr>
        <p:blipFill>
          <a:blip r:embed="rId3">
            <a:alphaModFix/>
          </a:blip>
          <a:stretch>
            <a:fillRect/>
          </a:stretch>
        </p:blipFill>
        <p:spPr>
          <a:xfrm>
            <a:off x="1733737" y="109926"/>
            <a:ext cx="5676525" cy="3777275"/>
          </a:xfrm>
          <a:prstGeom prst="rect">
            <a:avLst/>
          </a:prstGeom>
          <a:noFill/>
          <a:ln>
            <a:noFill/>
          </a:ln>
        </p:spPr>
      </p:pic>
      <p:sp>
        <p:nvSpPr>
          <p:cNvPr id="179" name="Google Shape;179;p33"/>
          <p:cNvSpPr txBox="1">
            <a:spLocks noGrp="1"/>
          </p:cNvSpPr>
          <p:nvPr>
            <p:ph type="ctrTitle"/>
          </p:nvPr>
        </p:nvSpPr>
        <p:spPr>
          <a:xfrm>
            <a:off x="1733725" y="4004650"/>
            <a:ext cx="56766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ruang rupa, Jakarta, 2012</a:t>
            </a:r>
            <a:br>
              <a:rPr lang="nl" sz="2400">
                <a:latin typeface="Helvetica Neue"/>
                <a:ea typeface="Helvetica Neue"/>
                <a:cs typeface="Helvetica Neue"/>
                <a:sym typeface="Helvetica Neue"/>
              </a:rPr>
            </a:br>
            <a:endParaRPr sz="2400" i="1">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4"/>
          <p:cNvPicPr preferRelativeResize="0"/>
          <p:nvPr/>
        </p:nvPicPr>
        <p:blipFill>
          <a:blip r:embed="rId3">
            <a:alphaModFix/>
          </a:blip>
          <a:stretch>
            <a:fillRect/>
          </a:stretch>
        </p:blipFill>
        <p:spPr>
          <a:xfrm>
            <a:off x="1888650" y="264200"/>
            <a:ext cx="2767250" cy="3959924"/>
          </a:xfrm>
          <a:prstGeom prst="rect">
            <a:avLst/>
          </a:prstGeom>
          <a:noFill/>
          <a:ln w="9525" cap="flat" cmpd="sng">
            <a:solidFill>
              <a:srgbClr val="000000"/>
            </a:solidFill>
            <a:prstDash val="solid"/>
            <a:round/>
            <a:headEnd type="none" w="sm" len="sm"/>
            <a:tailEnd type="none" w="sm" len="sm"/>
          </a:ln>
        </p:spPr>
      </p:pic>
      <p:sp>
        <p:nvSpPr>
          <p:cNvPr id="185" name="Google Shape;185;p34"/>
          <p:cNvSpPr txBox="1">
            <a:spLocks noGrp="1"/>
          </p:cNvSpPr>
          <p:nvPr>
            <p:ph type="ctrTitle"/>
          </p:nvPr>
        </p:nvSpPr>
        <p:spPr>
          <a:xfrm>
            <a:off x="1733700" y="4140275"/>
            <a:ext cx="5676600" cy="77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reinaart vanhoe, </a:t>
            </a:r>
            <a:r>
              <a:rPr lang="nl" sz="2400" i="1">
                <a:latin typeface="Helvetica Neue"/>
                <a:ea typeface="Helvetica Neue"/>
                <a:cs typeface="Helvetica Neue"/>
                <a:sym typeface="Helvetica Neue"/>
              </a:rPr>
              <a:t>Also-Space</a:t>
            </a:r>
            <a:r>
              <a:rPr lang="nl" sz="2400">
                <a:latin typeface="Helvetica Neue"/>
                <a:ea typeface="Helvetica Neue"/>
                <a:cs typeface="Helvetica Neue"/>
                <a:sym typeface="Helvetica Neue"/>
              </a:rPr>
              <a:t>, 2017</a:t>
            </a:r>
            <a:endParaRPr sz="2400" i="1">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3"/>
          <p:cNvPicPr preferRelativeResize="0"/>
          <p:nvPr/>
        </p:nvPicPr>
        <p:blipFill>
          <a:blip r:embed="rId3">
            <a:alphaModFix/>
          </a:blip>
          <a:stretch>
            <a:fillRect/>
          </a:stretch>
        </p:blipFill>
        <p:spPr>
          <a:xfrm>
            <a:off x="1733737" y="683112"/>
            <a:ext cx="5676525" cy="3777275"/>
          </a:xfrm>
          <a:prstGeom prst="rect">
            <a:avLst/>
          </a:prstGeom>
          <a:noFill/>
          <a:ln>
            <a:noFill/>
          </a:ln>
        </p:spPr>
      </p:pic>
    </p:spTree>
    <p:extLst>
      <p:ext uri="{BB962C8B-B14F-4D97-AF65-F5344CB8AC3E}">
        <p14:creationId xmlns:p14="http://schemas.microsoft.com/office/powerpoint/2010/main" val="1669106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5"/>
          <p:cNvSpPr txBox="1">
            <a:spLocks noGrp="1"/>
          </p:cNvSpPr>
          <p:nvPr>
            <p:ph type="ctrTitle"/>
          </p:nvPr>
        </p:nvSpPr>
        <p:spPr>
          <a:xfrm>
            <a:off x="1733725" y="4004650"/>
            <a:ext cx="56766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ruang rupa, </a:t>
            </a:r>
            <a:r>
              <a:rPr lang="nl" sz="2400" i="1">
                <a:latin typeface="Helvetica Neue"/>
                <a:ea typeface="Helvetica Neue"/>
                <a:cs typeface="Helvetica Neue"/>
                <a:sym typeface="Helvetica Neue"/>
              </a:rPr>
              <a:t>Lekker eten zonder betalen</a:t>
            </a:r>
            <a:r>
              <a:rPr lang="nl" sz="2400">
                <a:latin typeface="Helvetica Neue"/>
                <a:ea typeface="Helvetica Neue"/>
                <a:cs typeface="Helvetica Neue"/>
                <a:sym typeface="Helvetica Neue"/>
              </a:rPr>
              <a:t>, Yogyakarta, 2013</a:t>
            </a:r>
            <a:endParaRPr sz="2400" i="1">
              <a:latin typeface="Helvetica Neue"/>
              <a:ea typeface="Helvetica Neue"/>
              <a:cs typeface="Helvetica Neue"/>
              <a:sym typeface="Helvetica Neue"/>
            </a:endParaRPr>
          </a:p>
        </p:txBody>
      </p:sp>
      <p:pic>
        <p:nvPicPr>
          <p:cNvPr id="191" name="Google Shape;191;p35"/>
          <p:cNvPicPr preferRelativeResize="0"/>
          <p:nvPr/>
        </p:nvPicPr>
        <p:blipFill>
          <a:blip r:embed="rId3">
            <a:alphaModFix/>
          </a:blip>
          <a:stretch>
            <a:fillRect/>
          </a:stretch>
        </p:blipFill>
        <p:spPr>
          <a:xfrm>
            <a:off x="152400" y="152400"/>
            <a:ext cx="3753675" cy="2815260"/>
          </a:xfrm>
          <a:prstGeom prst="rect">
            <a:avLst/>
          </a:prstGeom>
          <a:noFill/>
          <a:ln>
            <a:noFill/>
          </a:ln>
        </p:spPr>
      </p:pic>
      <p:pic>
        <p:nvPicPr>
          <p:cNvPr id="192" name="Google Shape;192;p35"/>
          <p:cNvPicPr preferRelativeResize="0"/>
          <p:nvPr/>
        </p:nvPicPr>
        <p:blipFill>
          <a:blip r:embed="rId4">
            <a:alphaModFix/>
          </a:blip>
          <a:stretch>
            <a:fillRect/>
          </a:stretch>
        </p:blipFill>
        <p:spPr>
          <a:xfrm>
            <a:off x="4245232" y="152400"/>
            <a:ext cx="3753667" cy="2815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6"/>
          <p:cNvPicPr preferRelativeResize="0"/>
          <p:nvPr/>
        </p:nvPicPr>
        <p:blipFill>
          <a:blip r:embed="rId3">
            <a:alphaModFix/>
          </a:blip>
          <a:stretch>
            <a:fillRect/>
          </a:stretch>
        </p:blipFill>
        <p:spPr>
          <a:xfrm>
            <a:off x="310388" y="626400"/>
            <a:ext cx="3923251" cy="2942424"/>
          </a:xfrm>
          <a:prstGeom prst="rect">
            <a:avLst/>
          </a:prstGeom>
          <a:noFill/>
          <a:ln>
            <a:noFill/>
          </a:ln>
        </p:spPr>
      </p:pic>
      <p:pic>
        <p:nvPicPr>
          <p:cNvPr id="198" name="Google Shape;198;p36"/>
          <p:cNvPicPr preferRelativeResize="0"/>
          <p:nvPr/>
        </p:nvPicPr>
        <p:blipFill rotWithShape="1">
          <a:blip r:embed="rId4">
            <a:alphaModFix/>
          </a:blip>
          <a:srcRect l="4259" t="2985" r="4323" b="8432"/>
          <a:stretch/>
        </p:blipFill>
        <p:spPr>
          <a:xfrm>
            <a:off x="4371975" y="626400"/>
            <a:ext cx="4461637" cy="29424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7"/>
          <p:cNvPicPr preferRelativeResize="0"/>
          <p:nvPr/>
        </p:nvPicPr>
        <p:blipFill>
          <a:blip r:embed="rId3">
            <a:alphaModFix/>
          </a:blip>
          <a:stretch>
            <a:fillRect/>
          </a:stretch>
        </p:blipFill>
        <p:spPr>
          <a:xfrm>
            <a:off x="268900" y="152400"/>
            <a:ext cx="8606203"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8"/>
          <p:cNvPicPr preferRelativeResize="0"/>
          <p:nvPr/>
        </p:nvPicPr>
        <p:blipFill>
          <a:blip r:embed="rId3">
            <a:alphaModFix/>
          </a:blip>
          <a:stretch>
            <a:fillRect/>
          </a:stretch>
        </p:blipFill>
        <p:spPr>
          <a:xfrm>
            <a:off x="945500" y="152400"/>
            <a:ext cx="7252999"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9"/>
          <p:cNvPicPr preferRelativeResize="0"/>
          <p:nvPr/>
        </p:nvPicPr>
        <p:blipFill>
          <a:blip r:embed="rId3">
            <a:alphaModFix/>
          </a:blip>
          <a:stretch>
            <a:fillRect/>
          </a:stretch>
        </p:blipFill>
        <p:spPr>
          <a:xfrm>
            <a:off x="334963" y="152400"/>
            <a:ext cx="2721770" cy="4838702"/>
          </a:xfrm>
          <a:prstGeom prst="rect">
            <a:avLst/>
          </a:prstGeom>
          <a:noFill/>
          <a:ln>
            <a:noFill/>
          </a:ln>
        </p:spPr>
      </p:pic>
      <p:pic>
        <p:nvPicPr>
          <p:cNvPr id="214" name="Google Shape;214;p39"/>
          <p:cNvPicPr preferRelativeResize="0"/>
          <p:nvPr/>
        </p:nvPicPr>
        <p:blipFill>
          <a:blip r:embed="rId4">
            <a:alphaModFix/>
          </a:blip>
          <a:stretch>
            <a:fillRect/>
          </a:stretch>
        </p:blipFill>
        <p:spPr>
          <a:xfrm>
            <a:off x="3209132" y="152400"/>
            <a:ext cx="2723744" cy="4838698"/>
          </a:xfrm>
          <a:prstGeom prst="rect">
            <a:avLst/>
          </a:prstGeom>
          <a:noFill/>
          <a:ln>
            <a:noFill/>
          </a:ln>
        </p:spPr>
      </p:pic>
      <p:pic>
        <p:nvPicPr>
          <p:cNvPr id="215" name="Google Shape;215;p39"/>
          <p:cNvPicPr preferRelativeResize="0"/>
          <p:nvPr/>
        </p:nvPicPr>
        <p:blipFill rotWithShape="1">
          <a:blip r:embed="rId5">
            <a:alphaModFix/>
          </a:blip>
          <a:srcRect r="16791"/>
          <a:stretch/>
        </p:blipFill>
        <p:spPr>
          <a:xfrm>
            <a:off x="6085288" y="152400"/>
            <a:ext cx="2723749" cy="4771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194400" y="1586850"/>
            <a:ext cx="2956300" cy="1969800"/>
          </a:xfrm>
          <a:prstGeom prst="rect">
            <a:avLst/>
          </a:prstGeom>
          <a:noFill/>
          <a:ln>
            <a:noFill/>
          </a:ln>
        </p:spPr>
      </p:pic>
      <p:pic>
        <p:nvPicPr>
          <p:cNvPr id="67" name="Google Shape;67;p15"/>
          <p:cNvPicPr preferRelativeResize="0"/>
          <p:nvPr/>
        </p:nvPicPr>
        <p:blipFill>
          <a:blip r:embed="rId4">
            <a:alphaModFix/>
          </a:blip>
          <a:stretch>
            <a:fillRect/>
          </a:stretch>
        </p:blipFill>
        <p:spPr>
          <a:xfrm>
            <a:off x="3257112" y="1586850"/>
            <a:ext cx="2629784" cy="1969800"/>
          </a:xfrm>
          <a:prstGeom prst="rect">
            <a:avLst/>
          </a:prstGeom>
          <a:noFill/>
          <a:ln>
            <a:noFill/>
          </a:ln>
        </p:spPr>
      </p:pic>
      <p:pic>
        <p:nvPicPr>
          <p:cNvPr id="68" name="Google Shape;68;p15"/>
          <p:cNvPicPr preferRelativeResize="0"/>
          <p:nvPr/>
        </p:nvPicPr>
        <p:blipFill>
          <a:blip r:embed="rId5">
            <a:alphaModFix/>
          </a:blip>
          <a:stretch>
            <a:fillRect/>
          </a:stretch>
        </p:blipFill>
        <p:spPr>
          <a:xfrm>
            <a:off x="6105324" y="1628613"/>
            <a:ext cx="2834700" cy="1886272"/>
          </a:xfrm>
          <a:prstGeom prst="rect">
            <a:avLst/>
          </a:prstGeom>
          <a:noFill/>
          <a:ln>
            <a:noFill/>
          </a:ln>
        </p:spPr>
      </p:pic>
      <p:sp>
        <p:nvSpPr>
          <p:cNvPr id="69" name="Google Shape;69;p15"/>
          <p:cNvSpPr txBox="1">
            <a:spLocks noGrp="1"/>
          </p:cNvSpPr>
          <p:nvPr>
            <p:ph type="ctrTitle"/>
          </p:nvPr>
        </p:nvSpPr>
        <p:spPr>
          <a:xfrm>
            <a:off x="194450" y="3864850"/>
            <a:ext cx="29562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1971</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Hans Haacke</a:t>
            </a:r>
            <a:endParaRPr sz="2400" i="1">
              <a:latin typeface="Helvetica Neue"/>
              <a:ea typeface="Helvetica Neue"/>
              <a:cs typeface="Helvetica Neue"/>
              <a:sym typeface="Helvetica Neue"/>
            </a:endParaRPr>
          </a:p>
        </p:txBody>
      </p:sp>
      <p:sp>
        <p:nvSpPr>
          <p:cNvPr id="70" name="Google Shape;70;p15"/>
          <p:cNvSpPr txBox="1">
            <a:spLocks noGrp="1"/>
          </p:cNvSpPr>
          <p:nvPr>
            <p:ph type="ctrTitle"/>
          </p:nvPr>
        </p:nvSpPr>
        <p:spPr>
          <a:xfrm>
            <a:off x="3257100" y="3864850"/>
            <a:ext cx="26298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2003</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Nike Ground</a:t>
            </a:r>
            <a:endParaRPr sz="2400" i="1">
              <a:latin typeface="Helvetica Neue"/>
              <a:ea typeface="Helvetica Neue"/>
              <a:cs typeface="Helvetica Neue"/>
              <a:sym typeface="Helvetica Neue"/>
            </a:endParaRPr>
          </a:p>
        </p:txBody>
      </p:sp>
      <p:sp>
        <p:nvSpPr>
          <p:cNvPr id="71" name="Google Shape;71;p15"/>
          <p:cNvSpPr txBox="1">
            <a:spLocks noGrp="1"/>
          </p:cNvSpPr>
          <p:nvPr>
            <p:ph type="ctrTitle"/>
          </p:nvPr>
        </p:nvSpPr>
        <p:spPr>
          <a:xfrm>
            <a:off x="6105325" y="3864850"/>
            <a:ext cx="26298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2012</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ruang rupa</a:t>
            </a:r>
            <a:endParaRPr sz="2400" i="1">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0"/>
          <p:cNvSpPr txBox="1"/>
          <p:nvPr/>
        </p:nvSpPr>
        <p:spPr>
          <a:xfrm>
            <a:off x="1074443" y="425550"/>
            <a:ext cx="6995113" cy="42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2400" dirty="0">
                <a:solidFill>
                  <a:schemeClr val="dk1"/>
                </a:solidFill>
                <a:highlight>
                  <a:srgbClr val="FFFFFF"/>
                </a:highlight>
                <a:latin typeface="Helvetica Neue"/>
                <a:ea typeface="Helvetica Neue"/>
                <a:cs typeface="Helvetica Neue"/>
                <a:sym typeface="Helvetica Neue"/>
              </a:rPr>
              <a:t>“Our curatorial approach aims at a different community-oriented model of resource usage—economical, but also taking ideas, knowledge, programs and innovations into account. If Documenta was launched in 1955 to heal war wounds, why shouldn’t we focus Documenta 15 on today’s injuries, especially ones rooted in colonialism, capitalism, or patriarchal structures, and contrast them with partnership-based models that enable people to have a different view of the world.”</a:t>
            </a:r>
            <a:endParaRPr sz="2400" dirty="0">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1"/>
          <p:cNvSpPr txBox="1"/>
          <p:nvPr/>
        </p:nvSpPr>
        <p:spPr>
          <a:xfrm>
            <a:off x="1034650" y="3369575"/>
            <a:ext cx="5970300" cy="14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2400">
                <a:solidFill>
                  <a:schemeClr val="dk1"/>
                </a:solidFill>
                <a:highlight>
                  <a:srgbClr val="FFFFFF"/>
                </a:highlight>
                <a:latin typeface="Helvetica Neue"/>
                <a:ea typeface="Helvetica Neue"/>
                <a:cs typeface="Helvetica Neue"/>
                <a:sym typeface="Helvetica Neue"/>
              </a:rPr>
              <a:t>Florian Cramer</a:t>
            </a:r>
            <a:br>
              <a:rPr lang="nl" sz="2400">
                <a:solidFill>
                  <a:schemeClr val="dk1"/>
                </a:solidFill>
                <a:highlight>
                  <a:srgbClr val="FFFFFF"/>
                </a:highlight>
                <a:latin typeface="Helvetica Neue"/>
                <a:ea typeface="Helvetica Neue"/>
                <a:cs typeface="Helvetica Neue"/>
                <a:sym typeface="Helvetica Neue"/>
              </a:rPr>
            </a:br>
            <a:r>
              <a:rPr lang="nl" sz="2400">
                <a:solidFill>
                  <a:schemeClr val="dk1"/>
                </a:solidFill>
                <a:highlight>
                  <a:srgbClr val="FFFFFF"/>
                </a:highlight>
                <a:latin typeface="Helvetica Neue"/>
                <a:ea typeface="Helvetica Neue"/>
                <a:cs typeface="Helvetica Neue"/>
                <a:sym typeface="Helvetica Neue"/>
              </a:rPr>
              <a:t>Willem de Kooning Academy Rotterdam</a:t>
            </a:r>
            <a:br>
              <a:rPr lang="nl" sz="2400">
                <a:solidFill>
                  <a:schemeClr val="dk1"/>
                </a:solidFill>
                <a:highlight>
                  <a:srgbClr val="FFFFFF"/>
                </a:highlight>
                <a:latin typeface="Helvetica Neue"/>
                <a:ea typeface="Helvetica Neue"/>
                <a:cs typeface="Helvetica Neue"/>
                <a:sym typeface="Helvetica Neue"/>
              </a:rPr>
            </a:br>
            <a:r>
              <a:rPr lang="nl" sz="2400">
                <a:solidFill>
                  <a:schemeClr val="dk1"/>
                </a:solidFill>
                <a:highlight>
                  <a:srgbClr val="FFFFFF"/>
                </a:highlight>
                <a:latin typeface="Helvetica Neue"/>
                <a:ea typeface="Helvetica Neue"/>
                <a:cs typeface="Helvetica Neue"/>
                <a:sym typeface="Helvetica Neue"/>
              </a:rPr>
              <a:t>J.J.F.Cramer@hr.nl</a:t>
            </a:r>
            <a:endParaRPr sz="2400">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a:off x="225650" y="2898675"/>
            <a:ext cx="28302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El Lissitzky, propaganda poster (1919)</a:t>
            </a:r>
            <a:endParaRPr sz="2400" i="1">
              <a:latin typeface="Helvetica Neue"/>
              <a:ea typeface="Helvetica Neue"/>
              <a:cs typeface="Helvetica Neue"/>
              <a:sym typeface="Helvetica Neue"/>
            </a:endParaRPr>
          </a:p>
        </p:txBody>
      </p:sp>
      <p:pic>
        <p:nvPicPr>
          <p:cNvPr id="77" name="Google Shape;77;p16"/>
          <p:cNvPicPr preferRelativeResize="0"/>
          <p:nvPr/>
        </p:nvPicPr>
        <p:blipFill>
          <a:blip r:embed="rId3">
            <a:alphaModFix/>
          </a:blip>
          <a:stretch>
            <a:fillRect/>
          </a:stretch>
        </p:blipFill>
        <p:spPr>
          <a:xfrm>
            <a:off x="225650" y="404475"/>
            <a:ext cx="2738248" cy="2209300"/>
          </a:xfrm>
          <a:prstGeom prst="rect">
            <a:avLst/>
          </a:prstGeom>
          <a:noFill/>
          <a:ln>
            <a:noFill/>
          </a:ln>
        </p:spPr>
      </p:pic>
      <p:pic>
        <p:nvPicPr>
          <p:cNvPr id="78" name="Google Shape;78;p16"/>
          <p:cNvPicPr preferRelativeResize="0"/>
          <p:nvPr/>
        </p:nvPicPr>
        <p:blipFill>
          <a:blip r:embed="rId4">
            <a:alphaModFix/>
          </a:blip>
          <a:stretch>
            <a:fillRect/>
          </a:stretch>
        </p:blipFill>
        <p:spPr>
          <a:xfrm>
            <a:off x="3259525" y="468050"/>
            <a:ext cx="2624950" cy="2145725"/>
          </a:xfrm>
          <a:prstGeom prst="rect">
            <a:avLst/>
          </a:prstGeom>
          <a:noFill/>
          <a:ln>
            <a:noFill/>
          </a:ln>
        </p:spPr>
      </p:pic>
      <p:sp>
        <p:nvSpPr>
          <p:cNvPr id="79" name="Google Shape;79;p16"/>
          <p:cNvSpPr txBox="1">
            <a:spLocks noGrp="1"/>
          </p:cNvSpPr>
          <p:nvPr>
            <p:ph type="ctrTitle"/>
          </p:nvPr>
        </p:nvSpPr>
        <p:spPr>
          <a:xfrm>
            <a:off x="3195775" y="2898675"/>
            <a:ext cx="28302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Bertolt Brecht,</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epic theater</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(1930s)</a:t>
            </a:r>
            <a:endParaRPr sz="2400" i="1">
              <a:latin typeface="Helvetica Neue"/>
              <a:ea typeface="Helvetica Neue"/>
              <a:cs typeface="Helvetica Neue"/>
              <a:sym typeface="Helvetica Neue"/>
            </a:endParaRPr>
          </a:p>
        </p:txBody>
      </p:sp>
      <p:sp>
        <p:nvSpPr>
          <p:cNvPr id="80" name="Google Shape;80;p16"/>
          <p:cNvSpPr txBox="1">
            <a:spLocks noGrp="1"/>
          </p:cNvSpPr>
          <p:nvPr>
            <p:ph type="ctrTitle"/>
          </p:nvPr>
        </p:nvSpPr>
        <p:spPr>
          <a:xfrm>
            <a:off x="5962225" y="2898675"/>
            <a:ext cx="28302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Anton Webern,</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quartet op 22</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(1930)</a:t>
            </a:r>
            <a:endParaRPr sz="2400" i="1">
              <a:latin typeface="Helvetica Neue"/>
              <a:ea typeface="Helvetica Neue"/>
              <a:cs typeface="Helvetica Neue"/>
              <a:sym typeface="Helvetica Neue"/>
            </a:endParaRPr>
          </a:p>
        </p:txBody>
      </p:sp>
      <p:pic>
        <p:nvPicPr>
          <p:cNvPr id="81" name="Google Shape;81;p16"/>
          <p:cNvPicPr preferRelativeResize="0"/>
          <p:nvPr/>
        </p:nvPicPr>
        <p:blipFill>
          <a:blip r:embed="rId5">
            <a:alphaModFix/>
          </a:blip>
          <a:stretch>
            <a:fillRect/>
          </a:stretch>
        </p:blipFill>
        <p:spPr>
          <a:xfrm>
            <a:off x="6180100" y="468050"/>
            <a:ext cx="2738250" cy="15402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ctrTitle"/>
          </p:nvPr>
        </p:nvSpPr>
        <p:spPr>
          <a:xfrm>
            <a:off x="225650" y="2898675"/>
            <a:ext cx="28302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Lenin:</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proletkult</a:t>
            </a:r>
            <a:br>
              <a:rPr lang="nl" sz="2400">
                <a:latin typeface="Helvetica Neue"/>
                <a:ea typeface="Helvetica Neue"/>
                <a:cs typeface="Helvetica Neue"/>
                <a:sym typeface="Helvetica Neue"/>
              </a:rPr>
            </a:br>
            <a:endParaRPr sz="2400" i="1">
              <a:latin typeface="Helvetica Neue"/>
              <a:ea typeface="Helvetica Neue"/>
              <a:cs typeface="Helvetica Neue"/>
              <a:sym typeface="Helvetica Neue"/>
            </a:endParaRPr>
          </a:p>
        </p:txBody>
      </p:sp>
      <p:sp>
        <p:nvSpPr>
          <p:cNvPr id="87" name="Google Shape;87;p17"/>
          <p:cNvSpPr txBox="1">
            <a:spLocks noGrp="1"/>
          </p:cNvSpPr>
          <p:nvPr>
            <p:ph type="ctrTitle"/>
          </p:nvPr>
        </p:nvSpPr>
        <p:spPr>
          <a:xfrm>
            <a:off x="5962225" y="2898675"/>
            <a:ext cx="28302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Theodor Adorno:</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“social antithesis to society”</a:t>
            </a:r>
            <a:endParaRPr sz="2400" i="1">
              <a:latin typeface="Helvetica Neue"/>
              <a:ea typeface="Helvetica Neue"/>
              <a:cs typeface="Helvetica Neue"/>
              <a:sym typeface="Helvetica Neue"/>
            </a:endParaRPr>
          </a:p>
        </p:txBody>
      </p:sp>
      <p:sp>
        <p:nvSpPr>
          <p:cNvPr id="88" name="Google Shape;88;p17"/>
          <p:cNvSpPr txBox="1">
            <a:spLocks noGrp="1"/>
          </p:cNvSpPr>
          <p:nvPr>
            <p:ph type="ctrTitle"/>
          </p:nvPr>
        </p:nvSpPr>
        <p:spPr>
          <a:xfrm>
            <a:off x="3093938" y="2898675"/>
            <a:ext cx="28302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Walter Benjamin:</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“functional transformation”</a:t>
            </a:r>
            <a:endParaRPr sz="2400" i="1">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p:nvPr/>
        </p:nvSpPr>
        <p:spPr>
          <a:xfrm>
            <a:off x="5797250" y="1913650"/>
            <a:ext cx="2830200" cy="2800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94" name="Google Shape;94;p18"/>
          <p:cNvSpPr txBox="1">
            <a:spLocks noGrp="1"/>
          </p:cNvSpPr>
          <p:nvPr>
            <p:ph type="ctrTitle"/>
          </p:nvPr>
        </p:nvSpPr>
        <p:spPr>
          <a:xfrm>
            <a:off x="5962225" y="2898675"/>
            <a:ext cx="2830200" cy="105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Theodor Adorno:</a:t>
            </a:r>
            <a:br>
              <a:rPr lang="nl" sz="2400">
                <a:latin typeface="Helvetica Neue"/>
                <a:ea typeface="Helvetica Neue"/>
                <a:cs typeface="Helvetica Neue"/>
                <a:sym typeface="Helvetica Neue"/>
              </a:rPr>
            </a:br>
            <a:r>
              <a:rPr lang="nl" sz="2400">
                <a:latin typeface="Helvetica Neue"/>
                <a:ea typeface="Helvetica Neue"/>
                <a:cs typeface="Helvetica Neue"/>
                <a:sym typeface="Helvetica Neue"/>
              </a:rPr>
              <a:t>“social antithesis to society”</a:t>
            </a:r>
            <a:endParaRPr sz="2400" i="1">
              <a:latin typeface="Helvetica Neue"/>
              <a:ea typeface="Helvetica Neue"/>
              <a:cs typeface="Helvetica Neue"/>
              <a:sym typeface="Helvetica Neue"/>
            </a:endParaRPr>
          </a:p>
        </p:txBody>
      </p:sp>
      <p:pic>
        <p:nvPicPr>
          <p:cNvPr id="95" name="Google Shape;95;p18"/>
          <p:cNvPicPr preferRelativeResize="0"/>
          <p:nvPr/>
        </p:nvPicPr>
        <p:blipFill>
          <a:blip r:embed="rId3">
            <a:alphaModFix/>
          </a:blip>
          <a:stretch>
            <a:fillRect/>
          </a:stretch>
        </p:blipFill>
        <p:spPr>
          <a:xfrm>
            <a:off x="686150" y="601633"/>
            <a:ext cx="2765600" cy="4220275"/>
          </a:xfrm>
          <a:prstGeom prst="rect">
            <a:avLst/>
          </a:prstGeom>
          <a:noFill/>
          <a:ln w="9525" cap="flat" cmpd="sng">
            <a:solidFill>
              <a:srgbClr val="000000"/>
            </a:solidFill>
            <a:prstDash val="solid"/>
            <a:round/>
            <a:headEnd type="none" w="sm" len="sm"/>
            <a:tailEnd type="none" w="sm" len="sm"/>
          </a:ln>
        </p:spPr>
      </p:pic>
      <p:cxnSp>
        <p:nvCxnSpPr>
          <p:cNvPr id="96" name="Google Shape;96;p18"/>
          <p:cNvCxnSpPr/>
          <p:nvPr/>
        </p:nvCxnSpPr>
        <p:spPr>
          <a:xfrm rot="10800000">
            <a:off x="3808950" y="3313900"/>
            <a:ext cx="1526100" cy="0"/>
          </a:xfrm>
          <a:prstGeom prst="straightConnector1">
            <a:avLst/>
          </a:prstGeom>
          <a:noFill/>
          <a:ln w="38100" cap="flat" cmpd="sng">
            <a:solidFill>
              <a:srgbClr val="000000"/>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ctrTitle"/>
          </p:nvPr>
        </p:nvSpPr>
        <p:spPr>
          <a:xfrm>
            <a:off x="518100" y="680250"/>
            <a:ext cx="7995600" cy="150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a:latin typeface="Helvetica Neue"/>
                <a:ea typeface="Helvetica Neue"/>
                <a:cs typeface="Helvetica Neue"/>
                <a:sym typeface="Helvetica Neue"/>
              </a:rPr>
              <a:t>Hans Haacke, </a:t>
            </a:r>
            <a:r>
              <a:rPr lang="nl" sz="2400" i="1">
                <a:latin typeface="Helvetica Neue"/>
                <a:ea typeface="Helvetica Neue"/>
                <a:cs typeface="Helvetica Neue"/>
                <a:sym typeface="Helvetica Neue"/>
              </a:rPr>
              <a:t>Shapolsky et al. </a:t>
            </a:r>
            <a:br>
              <a:rPr lang="nl" sz="2400" i="1">
                <a:latin typeface="Helvetica Neue"/>
                <a:ea typeface="Helvetica Neue"/>
                <a:cs typeface="Helvetica Neue"/>
                <a:sym typeface="Helvetica Neue"/>
              </a:rPr>
            </a:br>
            <a:r>
              <a:rPr lang="nl" sz="2400" i="1">
                <a:latin typeface="Helvetica Neue"/>
                <a:ea typeface="Helvetica Neue"/>
                <a:cs typeface="Helvetica Neue"/>
                <a:sym typeface="Helvetica Neue"/>
              </a:rPr>
              <a:t>Manhattan Real Estate Holdings, </a:t>
            </a:r>
            <a:br>
              <a:rPr lang="nl" sz="2400" i="1">
                <a:latin typeface="Helvetica Neue"/>
                <a:ea typeface="Helvetica Neue"/>
                <a:cs typeface="Helvetica Neue"/>
                <a:sym typeface="Helvetica Neue"/>
              </a:rPr>
            </a:br>
            <a:r>
              <a:rPr lang="nl" sz="2400" i="1">
                <a:latin typeface="Helvetica Neue"/>
                <a:ea typeface="Helvetica Neue"/>
                <a:cs typeface="Helvetica Neue"/>
                <a:sym typeface="Helvetica Neue"/>
              </a:rPr>
              <a:t>a Real-Time Social System, as of May 1, 1971</a:t>
            </a:r>
            <a:endParaRPr sz="2400" i="1">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768525" y="152400"/>
            <a:ext cx="7261997"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1"/>
          <p:cNvPicPr preferRelativeResize="0"/>
          <p:nvPr/>
        </p:nvPicPr>
        <p:blipFill>
          <a:blip r:embed="rId3">
            <a:alphaModFix/>
          </a:blip>
          <a:stretch>
            <a:fillRect/>
          </a:stretch>
        </p:blipFill>
        <p:spPr>
          <a:xfrm>
            <a:off x="1251325" y="152400"/>
            <a:ext cx="6641354" cy="48387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206</Words>
  <Application>Microsoft Office PowerPoint</Application>
  <PresentationFormat>Diavoorstelling (16:9)</PresentationFormat>
  <Paragraphs>24</Paragraphs>
  <Slides>31</Slides>
  <Notes>31</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31</vt:i4>
      </vt:variant>
    </vt:vector>
  </HeadingPairs>
  <TitlesOfParts>
    <vt:vector size="34" baseType="lpstr">
      <vt:lpstr>Helvetica Neue</vt:lpstr>
      <vt:lpstr>Arial</vt:lpstr>
      <vt:lpstr>Simple Light</vt:lpstr>
      <vt:lpstr>a[r/c]tivism  1971/2003/2012</vt:lpstr>
      <vt:lpstr>PowerPoint-presentatie</vt:lpstr>
      <vt:lpstr>1971 Hans Haacke</vt:lpstr>
      <vt:lpstr>El Lissitzky, propaganda poster (1919)</vt:lpstr>
      <vt:lpstr>Lenin: proletkult </vt:lpstr>
      <vt:lpstr>Theodor Adorno: “social antithesis to society”</vt:lpstr>
      <vt:lpstr>Hans Haacke, Shapolsky et al.  Manhattan Real Estate Holdings,  a Real-Time Social System, as of May 1, 1971</vt:lpstr>
      <vt:lpstr>PowerPoint-presentatie</vt:lpstr>
      <vt:lpstr>PowerPoint-presentatie</vt:lpstr>
      <vt:lpstr>PowerPoint-presentatie</vt:lpstr>
      <vt:lpstr>PowerPoint-presentatie</vt:lpstr>
      <vt:lpstr>PowerPoint-presentatie</vt:lpstr>
      <vt:lpstr>Condensation Cube, 1964</vt:lpstr>
      <vt:lpstr>Isolation Box, 1983</vt:lpstr>
      <vt:lpstr>Trevor Paglen &amp; Jacob Appelbaum, Autonomy Cube</vt:lpstr>
      <vt:lpstr>Arthur C. Danto, Hans Haacke and the Industry of Art, 1987</vt:lpstr>
      <vt:lpstr>Eva &amp; Franco Mattes (0100101110101101.org),  Nike Ground, 2003</vt:lpstr>
      <vt:lpstr>PowerPoint-presentatie</vt:lpstr>
      <vt:lpstr>PowerPoint-presentatie</vt:lpstr>
      <vt:lpstr>PowerPoint-presentatie</vt:lpstr>
      <vt:lpstr>Christoph Schlingensief, Foreigners Out! (2000)</vt:lpstr>
      <vt:lpstr>ruang rupa, Jakarta, 2012 </vt:lpstr>
      <vt:lpstr>reinaart vanhoe, Also-Space, 2017</vt:lpstr>
      <vt:lpstr>PowerPoint-presentatie</vt:lpstr>
      <vt:lpstr>ruang rupa, Lekker eten zonder betalen, Yogyakarta, 2013</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a[r/c]tivism  1971/2003/2012</dc:title>
  <cp:lastModifiedBy>Cramer, J.J.F. (Florian)</cp:lastModifiedBy>
  <cp:revision>3</cp:revision>
  <dcterms:modified xsi:type="dcterms:W3CDTF">2019-08-25T17:18:38Z</dcterms:modified>
</cp:coreProperties>
</file>